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4" r:id="rId1"/>
  </p:sldMasterIdLst>
  <p:notesMasterIdLst>
    <p:notesMasterId r:id="rId30"/>
  </p:notesMasterIdLst>
  <p:handoutMasterIdLst>
    <p:handoutMasterId r:id="rId31"/>
  </p:handoutMasterIdLst>
  <p:sldIdLst>
    <p:sldId id="325" r:id="rId2"/>
    <p:sldId id="272" r:id="rId3"/>
    <p:sldId id="273" r:id="rId4"/>
    <p:sldId id="320" r:id="rId5"/>
    <p:sldId id="274" r:id="rId6"/>
    <p:sldId id="314" r:id="rId7"/>
    <p:sldId id="275" r:id="rId8"/>
    <p:sldId id="277" r:id="rId9"/>
    <p:sldId id="315" r:id="rId10"/>
    <p:sldId id="279" r:id="rId11"/>
    <p:sldId id="280" r:id="rId12"/>
    <p:sldId id="302" r:id="rId13"/>
    <p:sldId id="301" r:id="rId14"/>
    <p:sldId id="321" r:id="rId15"/>
    <p:sldId id="322" r:id="rId16"/>
    <p:sldId id="283" r:id="rId17"/>
    <p:sldId id="289" r:id="rId18"/>
    <p:sldId id="291" r:id="rId19"/>
    <p:sldId id="292" r:id="rId20"/>
    <p:sldId id="293" r:id="rId21"/>
    <p:sldId id="294" r:id="rId22"/>
    <p:sldId id="324" r:id="rId23"/>
    <p:sldId id="306" r:id="rId24"/>
    <p:sldId id="296" r:id="rId25"/>
    <p:sldId id="297" r:id="rId26"/>
    <p:sldId id="299" r:id="rId27"/>
    <p:sldId id="319" r:id="rId28"/>
    <p:sldId id="310" r:id="rId29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mberly A Myers" initials="KA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00CC00"/>
    <a:srgbClr val="5EA426"/>
    <a:srgbClr val="339933"/>
    <a:srgbClr val="006600"/>
    <a:srgbClr val="000000"/>
    <a:srgbClr val="F3D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58" autoAdjust="0"/>
  </p:normalViewPr>
  <p:slideViewPr>
    <p:cSldViewPr>
      <p:cViewPr>
        <p:scale>
          <a:sx n="90" d="100"/>
          <a:sy n="90" d="100"/>
        </p:scale>
        <p:origin x="-59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63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BA3F71-7D30-454F-8D26-A0395A97A51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CECC4D-CE4F-49A7-B68E-4F5B575DEF1D}">
      <dgm:prSet phldrT="[Text]" custT="1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Income-Based Repayment (IBR) Plan </a:t>
          </a:r>
          <a:endParaRPr lang="en-US" sz="2000" dirty="0">
            <a:solidFill>
              <a:schemeClr val="tx1"/>
            </a:solidFill>
          </a:endParaRPr>
        </a:p>
      </dgm:t>
    </dgm:pt>
    <dgm:pt modelId="{82E8BCFC-82F7-4F0E-B847-491386417055}" type="parTrans" cxnId="{23FB12B9-FF7E-43B8-A0C0-C80823523AC6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F63B8103-F273-4A95-870A-9DE96A0638F0}" type="sibTrans" cxnId="{23FB12B9-FF7E-43B8-A0C0-C80823523AC6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4CB2ED01-83CF-4CA9-94CC-8C1815706386}">
      <dgm:prSet phldrT="[Text]" custT="1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Income-Contingent Repayment (ICR) Plan </a:t>
          </a:r>
          <a:endParaRPr lang="en-US" sz="2000" dirty="0">
            <a:solidFill>
              <a:schemeClr val="tx1"/>
            </a:solidFill>
          </a:endParaRPr>
        </a:p>
      </dgm:t>
    </dgm:pt>
    <dgm:pt modelId="{30AA9072-E0B4-4F5E-879A-2F0BDD5EF062}" type="parTrans" cxnId="{70A65F15-A14D-4871-BB4B-C0669F27ACF3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007F2797-5BD8-4C5E-A5E3-416B9452584B}" type="sibTrans" cxnId="{70A65F15-A14D-4871-BB4B-C0669F27ACF3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4ED859C8-16CB-49F0-A8E3-D6F7611F5370}">
      <dgm:prSet phldrT="[Text]" custT="1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Pay As You Earn Repayment Plan </a:t>
          </a:r>
          <a:endParaRPr lang="en-US" sz="2000" dirty="0">
            <a:solidFill>
              <a:schemeClr val="tx1"/>
            </a:solidFill>
          </a:endParaRPr>
        </a:p>
      </dgm:t>
    </dgm:pt>
    <dgm:pt modelId="{53465D92-383C-494B-B24D-8E6BF4627565}" type="parTrans" cxnId="{56E41F7A-1EB6-4EFC-A140-2AA6E256C0E9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317E2E3C-1CE8-4156-8309-EBE07CB418B6}" type="sibTrans" cxnId="{56E41F7A-1EB6-4EFC-A140-2AA6E256C0E9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6A4CD69A-FEED-4C8D-976C-8B5FA504F501}">
      <dgm:prSet phldrT="[Text]" custT="1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Standard Repayment Plan </a:t>
          </a:r>
          <a:endParaRPr lang="en-US" sz="2000" dirty="0">
            <a:solidFill>
              <a:schemeClr val="tx1"/>
            </a:solidFill>
          </a:endParaRPr>
        </a:p>
      </dgm:t>
    </dgm:pt>
    <dgm:pt modelId="{EE3BA1A0-39BE-4BA8-A087-D726A1F37808}" type="parTrans" cxnId="{44D1A1C4-BD78-439C-B8A2-CEBE4EAC3286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62ABB189-40C5-4F9C-9D72-FE8F7C803FBD}" type="sibTrans" cxnId="{44D1A1C4-BD78-439C-B8A2-CEBE4EAC3286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519B4456-04F5-4022-91D3-0343790BB28C}">
      <dgm:prSet phldrT="[Text]" custT="1"/>
      <dgm:spPr>
        <a:solidFill>
          <a:srgbClr val="92D05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Any other Direct Loan Program Repayment Plan </a:t>
          </a:r>
          <a:endParaRPr lang="en-US" sz="2000" dirty="0">
            <a:solidFill>
              <a:schemeClr val="tx1"/>
            </a:solidFill>
          </a:endParaRPr>
        </a:p>
      </dgm:t>
    </dgm:pt>
    <dgm:pt modelId="{10FD9E66-02BD-4A9B-A4F2-10DFC3454BC2}" type="parTrans" cxnId="{3A3CFF6A-08F1-470F-894B-87EC14162610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1FD80386-29E9-41D6-9A21-035D048E6936}" type="sibTrans" cxnId="{3A3CFF6A-08F1-470F-894B-87EC14162610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7B739559-02C6-4DDB-A8DE-3F821C49684B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smtClean="0"/>
            <a:t>not available on Direct PLUS Loans for parents or Direct Consolidation Loans that paid a PLUS Loan for a parent</a:t>
          </a:r>
          <a:endParaRPr lang="en-US" sz="1600"/>
        </a:p>
      </dgm:t>
    </dgm:pt>
    <dgm:pt modelId="{4F772A19-0F40-42EF-AC5B-432D8224139F}" type="parTrans" cxnId="{01FAA4F1-FAFF-4CD0-845C-089038DAAF93}">
      <dgm:prSet/>
      <dgm:spPr/>
      <dgm:t>
        <a:bodyPr/>
        <a:lstStyle/>
        <a:p>
          <a:endParaRPr lang="en-US" sz="2400"/>
        </a:p>
      </dgm:t>
    </dgm:pt>
    <dgm:pt modelId="{A0FD1848-4EA4-4A43-A73B-D6F856349638}" type="sibTrans" cxnId="{01FAA4F1-FAFF-4CD0-845C-089038DAAF93}">
      <dgm:prSet/>
      <dgm:spPr/>
      <dgm:t>
        <a:bodyPr/>
        <a:lstStyle/>
        <a:p>
          <a:endParaRPr lang="en-US" sz="2400"/>
        </a:p>
      </dgm:t>
    </dgm:pt>
    <dgm:pt modelId="{90C2DB3F-AC1C-4F8B-9D67-B767CE4CB90E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/>
            <a:t>not available on Direct PLUS Loans for parents or Direct PLUS Consolidation Loans</a:t>
          </a:r>
          <a:endParaRPr lang="en-US" sz="1600" dirty="0"/>
        </a:p>
      </dgm:t>
    </dgm:pt>
    <dgm:pt modelId="{3346B544-421C-43F5-B986-655EB978DBCD}" type="parTrans" cxnId="{6654B837-6E37-407B-8A25-25147F2943C1}">
      <dgm:prSet/>
      <dgm:spPr/>
      <dgm:t>
        <a:bodyPr/>
        <a:lstStyle/>
        <a:p>
          <a:endParaRPr lang="en-US" sz="2400"/>
        </a:p>
      </dgm:t>
    </dgm:pt>
    <dgm:pt modelId="{4BFD249E-2C30-49DA-AD82-74C3F73B1989}" type="sibTrans" cxnId="{6654B837-6E37-407B-8A25-25147F2943C1}">
      <dgm:prSet/>
      <dgm:spPr/>
      <dgm:t>
        <a:bodyPr/>
        <a:lstStyle/>
        <a:p>
          <a:endParaRPr lang="en-US" sz="2400"/>
        </a:p>
      </dgm:t>
    </dgm:pt>
    <dgm:pt modelId="{4F99B155-6920-40AE-B53D-85F984515EC6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/>
            <a:t>not available on Direct PLUS Loans for parents or Direct Consolidation Loans that paid a PLUS Loan for a parent</a:t>
          </a:r>
          <a:endParaRPr lang="en-US" sz="1600" dirty="0"/>
        </a:p>
      </dgm:t>
    </dgm:pt>
    <dgm:pt modelId="{614087F0-3EC4-4149-9A6A-1167D78A4ACE}" type="parTrans" cxnId="{D39743E5-23B6-4D59-8A99-B80AD53C8A01}">
      <dgm:prSet/>
      <dgm:spPr/>
      <dgm:t>
        <a:bodyPr/>
        <a:lstStyle/>
        <a:p>
          <a:endParaRPr lang="en-US" sz="2400"/>
        </a:p>
      </dgm:t>
    </dgm:pt>
    <dgm:pt modelId="{AD9F809E-DA28-45EC-B05A-A7D2A3E2EAB9}" type="sibTrans" cxnId="{D39743E5-23B6-4D59-8A99-B80AD53C8A01}">
      <dgm:prSet/>
      <dgm:spPr/>
      <dgm:t>
        <a:bodyPr/>
        <a:lstStyle/>
        <a:p>
          <a:endParaRPr lang="en-US" sz="2400"/>
        </a:p>
      </dgm:t>
    </dgm:pt>
    <dgm:pt modelId="{04623F92-C6A0-4BC6-8D51-D8E9BBFD4081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/>
            <a:t>with a 10-year repayment period</a:t>
          </a:r>
          <a:endParaRPr lang="en-US" sz="1600" dirty="0"/>
        </a:p>
      </dgm:t>
    </dgm:pt>
    <dgm:pt modelId="{195B84E8-28E6-41FE-A7EC-F9EE49A57E34}" type="parTrans" cxnId="{AD516CF6-A6A6-450F-B579-41E37A6EBFB5}">
      <dgm:prSet/>
      <dgm:spPr/>
      <dgm:t>
        <a:bodyPr/>
        <a:lstStyle/>
        <a:p>
          <a:endParaRPr lang="en-US" sz="2400"/>
        </a:p>
      </dgm:t>
    </dgm:pt>
    <dgm:pt modelId="{24818EF8-1B8E-40BC-B668-470B80CDAE55}" type="sibTrans" cxnId="{AD516CF6-A6A6-450F-B579-41E37A6EBFB5}">
      <dgm:prSet/>
      <dgm:spPr/>
      <dgm:t>
        <a:bodyPr/>
        <a:lstStyle/>
        <a:p>
          <a:endParaRPr lang="en-US" sz="2400"/>
        </a:p>
      </dgm:t>
    </dgm:pt>
    <dgm:pt modelId="{24AA5E80-A8BF-4129-B8FB-A5BB45604E52}">
      <dgm:prSet custT="1"/>
      <dgm:spPr>
        <a:solidFill>
          <a:schemeClr val="bg1"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spcAft>
              <a:spcPts val="1200"/>
            </a:spcAft>
          </a:pPr>
          <a:r>
            <a:rPr lang="en-US" sz="1600" dirty="0" smtClean="0"/>
            <a:t>with payments that are at least equal to the monthly payment amount that would have been required under the Standard Repayment Plan with a 10-year repayment period </a:t>
          </a:r>
          <a:endParaRPr lang="en-US" sz="1600" dirty="0"/>
        </a:p>
      </dgm:t>
    </dgm:pt>
    <dgm:pt modelId="{7F3FF579-E2AF-4BB9-A106-9E27BA880FD0}" type="parTrans" cxnId="{8F46F51E-3A09-4F5C-AFC2-521FDE7DF618}">
      <dgm:prSet/>
      <dgm:spPr/>
      <dgm:t>
        <a:bodyPr/>
        <a:lstStyle/>
        <a:p>
          <a:endParaRPr lang="en-US" sz="2400"/>
        </a:p>
      </dgm:t>
    </dgm:pt>
    <dgm:pt modelId="{F79F6FFE-A796-435E-962A-8AA9FE1A9A56}" type="sibTrans" cxnId="{8F46F51E-3A09-4F5C-AFC2-521FDE7DF618}">
      <dgm:prSet/>
      <dgm:spPr/>
      <dgm:t>
        <a:bodyPr/>
        <a:lstStyle/>
        <a:p>
          <a:endParaRPr lang="en-US" sz="2400"/>
        </a:p>
      </dgm:t>
    </dgm:pt>
    <dgm:pt modelId="{2095CA62-D713-47CF-BA7A-4BB9203B82F8}">
      <dgm:prSet custT="1"/>
      <dgm:spPr>
        <a:solidFill>
          <a:schemeClr val="bg1"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spcAft>
              <a:spcPct val="15000"/>
            </a:spcAft>
          </a:pPr>
          <a:endParaRPr lang="en-US" sz="1600" dirty="0"/>
        </a:p>
      </dgm:t>
    </dgm:pt>
    <dgm:pt modelId="{967A7FE3-F9ED-4AD6-BFCE-FDF815445ED3}" type="parTrans" cxnId="{27B0461B-902A-45EC-A3AE-1B9F515DA70C}">
      <dgm:prSet/>
      <dgm:spPr/>
      <dgm:t>
        <a:bodyPr/>
        <a:lstStyle/>
        <a:p>
          <a:endParaRPr lang="en-US" sz="2400"/>
        </a:p>
      </dgm:t>
    </dgm:pt>
    <dgm:pt modelId="{599BC070-1471-466D-9BD6-A7F304EAE49B}" type="sibTrans" cxnId="{27B0461B-902A-45EC-A3AE-1B9F515DA70C}">
      <dgm:prSet/>
      <dgm:spPr/>
      <dgm:t>
        <a:bodyPr/>
        <a:lstStyle/>
        <a:p>
          <a:endParaRPr lang="en-US" sz="2400"/>
        </a:p>
      </dgm:t>
    </dgm:pt>
    <dgm:pt modelId="{534E7454-2E19-4C5E-9688-76020D0DE206}" type="pres">
      <dgm:prSet presAssocID="{C6BA3F71-7D30-454F-8D26-A0395A97A51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4D010E-A29A-4AEB-98CB-F14105973106}" type="pres">
      <dgm:prSet presAssocID="{4FCECC4D-CE4F-49A7-B68E-4F5B575DEF1D}" presName="parentLin" presStyleCnt="0"/>
      <dgm:spPr/>
    </dgm:pt>
    <dgm:pt modelId="{E4B3CFC0-0F3F-4603-A113-F439C790E2E9}" type="pres">
      <dgm:prSet presAssocID="{4FCECC4D-CE4F-49A7-B68E-4F5B575DEF1D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03D04E6E-D13A-4711-B731-BE312376D6EE}" type="pres">
      <dgm:prSet presAssocID="{4FCECC4D-CE4F-49A7-B68E-4F5B575DEF1D}" presName="parentText" presStyleLbl="node1" presStyleIdx="0" presStyleCnt="5" custScaleX="106873" custScaleY="1333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0B542-1B55-45D8-AD2C-79B0BD06D6A2}" type="pres">
      <dgm:prSet presAssocID="{4FCECC4D-CE4F-49A7-B68E-4F5B575DEF1D}" presName="negativeSpace" presStyleCnt="0"/>
      <dgm:spPr/>
    </dgm:pt>
    <dgm:pt modelId="{D2289C9F-8986-4BA7-B16E-27C95B6F5075}" type="pres">
      <dgm:prSet presAssocID="{4FCECC4D-CE4F-49A7-B68E-4F5B575DEF1D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468B1-FFC5-496A-A765-6E0B5496207F}" type="pres">
      <dgm:prSet presAssocID="{F63B8103-F273-4A95-870A-9DE96A0638F0}" presName="spaceBetweenRectangles" presStyleCnt="0"/>
      <dgm:spPr/>
    </dgm:pt>
    <dgm:pt modelId="{05777958-A193-4C90-AF2D-44CCDBDECCBD}" type="pres">
      <dgm:prSet presAssocID="{4CB2ED01-83CF-4CA9-94CC-8C1815706386}" presName="parentLin" presStyleCnt="0"/>
      <dgm:spPr/>
    </dgm:pt>
    <dgm:pt modelId="{18B23553-17EA-4DEB-A01F-EA8D1F8E0D1D}" type="pres">
      <dgm:prSet presAssocID="{4CB2ED01-83CF-4CA9-94CC-8C1815706386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B7C0D233-311D-400F-813D-75EEFCD568BA}" type="pres">
      <dgm:prSet presAssocID="{4CB2ED01-83CF-4CA9-94CC-8C1815706386}" presName="parentText" presStyleLbl="node1" presStyleIdx="1" presStyleCnt="5" custScaleX="106873" custScaleY="12120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FAFEA-701C-43CB-BD6C-EBB3B1887217}" type="pres">
      <dgm:prSet presAssocID="{4CB2ED01-83CF-4CA9-94CC-8C1815706386}" presName="negativeSpace" presStyleCnt="0"/>
      <dgm:spPr/>
    </dgm:pt>
    <dgm:pt modelId="{CF1ACDC0-AF91-4D04-98D4-6B02A70C58F2}" type="pres">
      <dgm:prSet presAssocID="{4CB2ED01-83CF-4CA9-94CC-8C1815706386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F278C-A72F-4EF7-98A8-9FD4BE4EFE94}" type="pres">
      <dgm:prSet presAssocID="{007F2797-5BD8-4C5E-A5E3-416B9452584B}" presName="spaceBetweenRectangles" presStyleCnt="0"/>
      <dgm:spPr/>
    </dgm:pt>
    <dgm:pt modelId="{555B29A4-3A6D-4F68-8B4C-849F27A2855B}" type="pres">
      <dgm:prSet presAssocID="{4ED859C8-16CB-49F0-A8E3-D6F7611F5370}" presName="parentLin" presStyleCnt="0"/>
      <dgm:spPr/>
    </dgm:pt>
    <dgm:pt modelId="{62303636-E153-4C93-A653-1A9ABC00B1D7}" type="pres">
      <dgm:prSet presAssocID="{4ED859C8-16CB-49F0-A8E3-D6F7611F5370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69598940-F2C6-410E-8DB5-39C85F042F89}" type="pres">
      <dgm:prSet presAssocID="{4ED859C8-16CB-49F0-A8E3-D6F7611F5370}" presName="parentText" presStyleLbl="node1" presStyleIdx="2" presStyleCnt="5" custScaleX="107027" custScaleY="1183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A2D737-2A81-490E-ADAE-301B306948FC}" type="pres">
      <dgm:prSet presAssocID="{4ED859C8-16CB-49F0-A8E3-D6F7611F5370}" presName="negativeSpace" presStyleCnt="0"/>
      <dgm:spPr/>
    </dgm:pt>
    <dgm:pt modelId="{669F6DF8-C5F2-4179-8895-9BCF8D39B6FE}" type="pres">
      <dgm:prSet presAssocID="{4ED859C8-16CB-49F0-A8E3-D6F7611F5370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6A63E5-5579-40D3-84EC-07498DABAA20}" type="pres">
      <dgm:prSet presAssocID="{317E2E3C-1CE8-4156-8309-EBE07CB418B6}" presName="spaceBetweenRectangles" presStyleCnt="0"/>
      <dgm:spPr/>
    </dgm:pt>
    <dgm:pt modelId="{E46D08C8-84E4-4698-A686-3D604CC53EC3}" type="pres">
      <dgm:prSet presAssocID="{6A4CD69A-FEED-4C8D-976C-8B5FA504F501}" presName="parentLin" presStyleCnt="0"/>
      <dgm:spPr/>
    </dgm:pt>
    <dgm:pt modelId="{B45267DB-C863-4392-838F-F6ACA0D68B5D}" type="pres">
      <dgm:prSet presAssocID="{6A4CD69A-FEED-4C8D-976C-8B5FA504F501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81B33613-B408-4B8C-AC0D-8552BD75295D}" type="pres">
      <dgm:prSet presAssocID="{6A4CD69A-FEED-4C8D-976C-8B5FA504F501}" presName="parentText" presStyleLbl="node1" presStyleIdx="3" presStyleCnt="5" custScaleX="107079" custScaleY="1183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A6E3B-1DCA-4780-A72E-72E1DA3232BD}" type="pres">
      <dgm:prSet presAssocID="{6A4CD69A-FEED-4C8D-976C-8B5FA504F501}" presName="negativeSpace" presStyleCnt="0"/>
      <dgm:spPr/>
    </dgm:pt>
    <dgm:pt modelId="{30275E3F-7929-49D6-B1C2-3B0B026F2EFA}" type="pres">
      <dgm:prSet presAssocID="{6A4CD69A-FEED-4C8D-976C-8B5FA504F501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BBA920-91E4-4B24-807B-F22868B1CE3A}" type="pres">
      <dgm:prSet presAssocID="{62ABB189-40C5-4F9C-9D72-FE8F7C803FBD}" presName="spaceBetweenRectangles" presStyleCnt="0"/>
      <dgm:spPr/>
    </dgm:pt>
    <dgm:pt modelId="{83A35941-48C4-4928-B92E-3F8B35C37DDD}" type="pres">
      <dgm:prSet presAssocID="{519B4456-04F5-4022-91D3-0343790BB28C}" presName="parentLin" presStyleCnt="0"/>
      <dgm:spPr/>
    </dgm:pt>
    <dgm:pt modelId="{EA7F7E0A-0742-4F9C-8BF0-37284B2F1F04}" type="pres">
      <dgm:prSet presAssocID="{519B4456-04F5-4022-91D3-0343790BB28C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5BBE1835-9D67-48B2-925C-EAD7FF4BEFD7}" type="pres">
      <dgm:prSet presAssocID="{519B4456-04F5-4022-91D3-0343790BB28C}" presName="parentText" presStyleLbl="node1" presStyleIdx="4" presStyleCnt="5" custScaleX="107079" custScaleY="1343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CA6B5-95E6-4EBD-A405-9D12FE6253A7}" type="pres">
      <dgm:prSet presAssocID="{519B4456-04F5-4022-91D3-0343790BB28C}" presName="negativeSpace" presStyleCnt="0"/>
      <dgm:spPr/>
    </dgm:pt>
    <dgm:pt modelId="{46AF6551-0112-4A97-A76F-E3955D967BD9}" type="pres">
      <dgm:prSet presAssocID="{519B4456-04F5-4022-91D3-0343790BB28C}" presName="childText" presStyleLbl="conFgAcc1" presStyleIdx="4" presStyleCnt="5" custScaleY="66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183B92-81D3-47C2-86D2-C06F64D81AB2}" type="presOf" srcId="{519B4456-04F5-4022-91D3-0343790BB28C}" destId="{EA7F7E0A-0742-4F9C-8BF0-37284B2F1F04}" srcOrd="0" destOrd="0" presId="urn:microsoft.com/office/officeart/2005/8/layout/list1"/>
    <dgm:cxn modelId="{27B0461B-902A-45EC-A3AE-1B9F515DA70C}" srcId="{519B4456-04F5-4022-91D3-0343790BB28C}" destId="{2095CA62-D713-47CF-BA7A-4BB9203B82F8}" srcOrd="1" destOrd="0" parTransId="{967A7FE3-F9ED-4AD6-BFCE-FDF815445ED3}" sibTransId="{599BC070-1471-466D-9BD6-A7F304EAE49B}"/>
    <dgm:cxn modelId="{6654B837-6E37-407B-8A25-25147F2943C1}" srcId="{4CB2ED01-83CF-4CA9-94CC-8C1815706386}" destId="{90C2DB3F-AC1C-4F8B-9D67-B767CE4CB90E}" srcOrd="0" destOrd="0" parTransId="{3346B544-421C-43F5-B986-655EB978DBCD}" sibTransId="{4BFD249E-2C30-49DA-AD82-74C3F73B1989}"/>
    <dgm:cxn modelId="{01FAA4F1-FAFF-4CD0-845C-089038DAAF93}" srcId="{4FCECC4D-CE4F-49A7-B68E-4F5B575DEF1D}" destId="{7B739559-02C6-4DDB-A8DE-3F821C49684B}" srcOrd="0" destOrd="0" parTransId="{4F772A19-0F40-42EF-AC5B-432D8224139F}" sibTransId="{A0FD1848-4EA4-4A43-A73B-D6F856349638}"/>
    <dgm:cxn modelId="{83E83EC2-7E93-4CEA-A46E-9BCE4F0DDEC0}" type="presOf" srcId="{90C2DB3F-AC1C-4F8B-9D67-B767CE4CB90E}" destId="{CF1ACDC0-AF91-4D04-98D4-6B02A70C58F2}" srcOrd="0" destOrd="0" presId="urn:microsoft.com/office/officeart/2005/8/layout/list1"/>
    <dgm:cxn modelId="{BB4CDF97-CC31-49FD-8724-0B63B6B4BACF}" type="presOf" srcId="{4FCECC4D-CE4F-49A7-B68E-4F5B575DEF1D}" destId="{03D04E6E-D13A-4711-B731-BE312376D6EE}" srcOrd="1" destOrd="0" presId="urn:microsoft.com/office/officeart/2005/8/layout/list1"/>
    <dgm:cxn modelId="{EE026B41-DAC6-480B-BE53-4419DBD71150}" type="presOf" srcId="{2095CA62-D713-47CF-BA7A-4BB9203B82F8}" destId="{46AF6551-0112-4A97-A76F-E3955D967BD9}" srcOrd="0" destOrd="1" presId="urn:microsoft.com/office/officeart/2005/8/layout/list1"/>
    <dgm:cxn modelId="{AE10370C-837A-4419-95CA-8A187958E8AF}" type="presOf" srcId="{6A4CD69A-FEED-4C8D-976C-8B5FA504F501}" destId="{81B33613-B408-4B8C-AC0D-8552BD75295D}" srcOrd="1" destOrd="0" presId="urn:microsoft.com/office/officeart/2005/8/layout/list1"/>
    <dgm:cxn modelId="{44E937B9-826A-49C1-A42C-0FAA8ACB4774}" type="presOf" srcId="{C6BA3F71-7D30-454F-8D26-A0395A97A516}" destId="{534E7454-2E19-4C5E-9688-76020D0DE206}" srcOrd="0" destOrd="0" presId="urn:microsoft.com/office/officeart/2005/8/layout/list1"/>
    <dgm:cxn modelId="{70A65F15-A14D-4871-BB4B-C0669F27ACF3}" srcId="{C6BA3F71-7D30-454F-8D26-A0395A97A516}" destId="{4CB2ED01-83CF-4CA9-94CC-8C1815706386}" srcOrd="1" destOrd="0" parTransId="{30AA9072-E0B4-4F5E-879A-2F0BDD5EF062}" sibTransId="{007F2797-5BD8-4C5E-A5E3-416B9452584B}"/>
    <dgm:cxn modelId="{FF6932A5-F40E-4F51-B7DC-B7749E45A732}" type="presOf" srcId="{4ED859C8-16CB-49F0-A8E3-D6F7611F5370}" destId="{62303636-E153-4C93-A653-1A9ABC00B1D7}" srcOrd="0" destOrd="0" presId="urn:microsoft.com/office/officeart/2005/8/layout/list1"/>
    <dgm:cxn modelId="{76BBDBF4-43EC-46D8-833A-D8503BE09D81}" type="presOf" srcId="{4F99B155-6920-40AE-B53D-85F984515EC6}" destId="{669F6DF8-C5F2-4179-8895-9BCF8D39B6FE}" srcOrd="0" destOrd="0" presId="urn:microsoft.com/office/officeart/2005/8/layout/list1"/>
    <dgm:cxn modelId="{56E41F7A-1EB6-4EFC-A140-2AA6E256C0E9}" srcId="{C6BA3F71-7D30-454F-8D26-A0395A97A516}" destId="{4ED859C8-16CB-49F0-A8E3-D6F7611F5370}" srcOrd="2" destOrd="0" parTransId="{53465D92-383C-494B-B24D-8E6BF4627565}" sibTransId="{317E2E3C-1CE8-4156-8309-EBE07CB418B6}"/>
    <dgm:cxn modelId="{CD969902-85D7-4AA7-9DE9-B4F34AEAD807}" type="presOf" srcId="{4CB2ED01-83CF-4CA9-94CC-8C1815706386}" destId="{18B23553-17EA-4DEB-A01F-EA8D1F8E0D1D}" srcOrd="0" destOrd="0" presId="urn:microsoft.com/office/officeart/2005/8/layout/list1"/>
    <dgm:cxn modelId="{6AFAAC0D-0235-45FB-9C37-E3224EB6717B}" type="presOf" srcId="{519B4456-04F5-4022-91D3-0343790BB28C}" destId="{5BBE1835-9D67-48B2-925C-EAD7FF4BEFD7}" srcOrd="1" destOrd="0" presId="urn:microsoft.com/office/officeart/2005/8/layout/list1"/>
    <dgm:cxn modelId="{D39743E5-23B6-4D59-8A99-B80AD53C8A01}" srcId="{4ED859C8-16CB-49F0-A8E3-D6F7611F5370}" destId="{4F99B155-6920-40AE-B53D-85F984515EC6}" srcOrd="0" destOrd="0" parTransId="{614087F0-3EC4-4149-9A6A-1167D78A4ACE}" sibTransId="{AD9F809E-DA28-45EC-B05A-A7D2A3E2EAB9}"/>
    <dgm:cxn modelId="{7D637A1A-97F5-44CC-A040-C0001EDB0D07}" type="presOf" srcId="{7B739559-02C6-4DDB-A8DE-3F821C49684B}" destId="{D2289C9F-8986-4BA7-B16E-27C95B6F5075}" srcOrd="0" destOrd="0" presId="urn:microsoft.com/office/officeart/2005/8/layout/list1"/>
    <dgm:cxn modelId="{8F46F51E-3A09-4F5C-AFC2-521FDE7DF618}" srcId="{519B4456-04F5-4022-91D3-0343790BB28C}" destId="{24AA5E80-A8BF-4129-B8FB-A5BB45604E52}" srcOrd="0" destOrd="0" parTransId="{7F3FF579-E2AF-4BB9-A106-9E27BA880FD0}" sibTransId="{F79F6FFE-A796-435E-962A-8AA9FE1A9A56}"/>
    <dgm:cxn modelId="{AD516CF6-A6A6-450F-B579-41E37A6EBFB5}" srcId="{6A4CD69A-FEED-4C8D-976C-8B5FA504F501}" destId="{04623F92-C6A0-4BC6-8D51-D8E9BBFD4081}" srcOrd="0" destOrd="0" parTransId="{195B84E8-28E6-41FE-A7EC-F9EE49A57E34}" sibTransId="{24818EF8-1B8E-40BC-B668-470B80CDAE55}"/>
    <dgm:cxn modelId="{44D1A1C4-BD78-439C-B8A2-CEBE4EAC3286}" srcId="{C6BA3F71-7D30-454F-8D26-A0395A97A516}" destId="{6A4CD69A-FEED-4C8D-976C-8B5FA504F501}" srcOrd="3" destOrd="0" parTransId="{EE3BA1A0-39BE-4BA8-A087-D726A1F37808}" sibTransId="{62ABB189-40C5-4F9C-9D72-FE8F7C803FBD}"/>
    <dgm:cxn modelId="{ED972A12-E0FA-4531-823A-152033CBECF4}" type="presOf" srcId="{6A4CD69A-FEED-4C8D-976C-8B5FA504F501}" destId="{B45267DB-C863-4392-838F-F6ACA0D68B5D}" srcOrd="0" destOrd="0" presId="urn:microsoft.com/office/officeart/2005/8/layout/list1"/>
    <dgm:cxn modelId="{C1F1DF80-C55E-4553-9850-C4A31B56D6BB}" type="presOf" srcId="{4ED859C8-16CB-49F0-A8E3-D6F7611F5370}" destId="{69598940-F2C6-410E-8DB5-39C85F042F89}" srcOrd="1" destOrd="0" presId="urn:microsoft.com/office/officeart/2005/8/layout/list1"/>
    <dgm:cxn modelId="{23FB12B9-FF7E-43B8-A0C0-C80823523AC6}" srcId="{C6BA3F71-7D30-454F-8D26-A0395A97A516}" destId="{4FCECC4D-CE4F-49A7-B68E-4F5B575DEF1D}" srcOrd="0" destOrd="0" parTransId="{82E8BCFC-82F7-4F0E-B847-491386417055}" sibTransId="{F63B8103-F273-4A95-870A-9DE96A0638F0}"/>
    <dgm:cxn modelId="{FF6B09F4-2013-40C5-8EF2-5DF0886A4F07}" type="presOf" srcId="{24AA5E80-A8BF-4129-B8FB-A5BB45604E52}" destId="{46AF6551-0112-4A97-A76F-E3955D967BD9}" srcOrd="0" destOrd="0" presId="urn:microsoft.com/office/officeart/2005/8/layout/list1"/>
    <dgm:cxn modelId="{814A081E-3E07-40A6-AD13-E463FA1C615E}" type="presOf" srcId="{4FCECC4D-CE4F-49A7-B68E-4F5B575DEF1D}" destId="{E4B3CFC0-0F3F-4603-A113-F439C790E2E9}" srcOrd="0" destOrd="0" presId="urn:microsoft.com/office/officeart/2005/8/layout/list1"/>
    <dgm:cxn modelId="{3A3CFF6A-08F1-470F-894B-87EC14162610}" srcId="{C6BA3F71-7D30-454F-8D26-A0395A97A516}" destId="{519B4456-04F5-4022-91D3-0343790BB28C}" srcOrd="4" destOrd="0" parTransId="{10FD9E66-02BD-4A9B-A4F2-10DFC3454BC2}" sibTransId="{1FD80386-29E9-41D6-9A21-035D048E6936}"/>
    <dgm:cxn modelId="{82BD4D04-7496-4972-BEF8-02F09F12EAD8}" type="presOf" srcId="{4CB2ED01-83CF-4CA9-94CC-8C1815706386}" destId="{B7C0D233-311D-400F-813D-75EEFCD568BA}" srcOrd="1" destOrd="0" presId="urn:microsoft.com/office/officeart/2005/8/layout/list1"/>
    <dgm:cxn modelId="{24BB0410-51BA-446C-81DD-F60CC24F631A}" type="presOf" srcId="{04623F92-C6A0-4BC6-8D51-D8E9BBFD4081}" destId="{30275E3F-7929-49D6-B1C2-3B0B026F2EFA}" srcOrd="0" destOrd="0" presId="urn:microsoft.com/office/officeart/2005/8/layout/list1"/>
    <dgm:cxn modelId="{45239527-676D-4C94-B8B0-6871CADA7EBC}" type="presParOf" srcId="{534E7454-2E19-4C5E-9688-76020D0DE206}" destId="{554D010E-A29A-4AEB-98CB-F14105973106}" srcOrd="0" destOrd="0" presId="urn:microsoft.com/office/officeart/2005/8/layout/list1"/>
    <dgm:cxn modelId="{702AE1BE-2C7C-47AE-889B-A6E83E1AFF61}" type="presParOf" srcId="{554D010E-A29A-4AEB-98CB-F14105973106}" destId="{E4B3CFC0-0F3F-4603-A113-F439C790E2E9}" srcOrd="0" destOrd="0" presId="urn:microsoft.com/office/officeart/2005/8/layout/list1"/>
    <dgm:cxn modelId="{D56F8A62-6ACC-4C60-B3FE-AB7CBB4AC6CE}" type="presParOf" srcId="{554D010E-A29A-4AEB-98CB-F14105973106}" destId="{03D04E6E-D13A-4711-B731-BE312376D6EE}" srcOrd="1" destOrd="0" presId="urn:microsoft.com/office/officeart/2005/8/layout/list1"/>
    <dgm:cxn modelId="{FFF982F9-A323-45EB-BBB1-E874D37ADF32}" type="presParOf" srcId="{534E7454-2E19-4C5E-9688-76020D0DE206}" destId="{6240B542-1B55-45D8-AD2C-79B0BD06D6A2}" srcOrd="1" destOrd="0" presId="urn:microsoft.com/office/officeart/2005/8/layout/list1"/>
    <dgm:cxn modelId="{F0D24701-3AA2-47A8-B6D7-696CB454487A}" type="presParOf" srcId="{534E7454-2E19-4C5E-9688-76020D0DE206}" destId="{D2289C9F-8986-4BA7-B16E-27C95B6F5075}" srcOrd="2" destOrd="0" presId="urn:microsoft.com/office/officeart/2005/8/layout/list1"/>
    <dgm:cxn modelId="{6C4AB2D6-6968-4FE4-85B2-F82A5DD0CDC5}" type="presParOf" srcId="{534E7454-2E19-4C5E-9688-76020D0DE206}" destId="{08B468B1-FFC5-496A-A765-6E0B5496207F}" srcOrd="3" destOrd="0" presId="urn:microsoft.com/office/officeart/2005/8/layout/list1"/>
    <dgm:cxn modelId="{04446C76-C303-4466-A9F6-6A0C22DC1A75}" type="presParOf" srcId="{534E7454-2E19-4C5E-9688-76020D0DE206}" destId="{05777958-A193-4C90-AF2D-44CCDBDECCBD}" srcOrd="4" destOrd="0" presId="urn:microsoft.com/office/officeart/2005/8/layout/list1"/>
    <dgm:cxn modelId="{F392A98D-46D0-4CDD-A3EC-EECCCDAEC577}" type="presParOf" srcId="{05777958-A193-4C90-AF2D-44CCDBDECCBD}" destId="{18B23553-17EA-4DEB-A01F-EA8D1F8E0D1D}" srcOrd="0" destOrd="0" presId="urn:microsoft.com/office/officeart/2005/8/layout/list1"/>
    <dgm:cxn modelId="{6F4C8A53-65D0-468C-B3D9-11CAD7B06C82}" type="presParOf" srcId="{05777958-A193-4C90-AF2D-44CCDBDECCBD}" destId="{B7C0D233-311D-400F-813D-75EEFCD568BA}" srcOrd="1" destOrd="0" presId="urn:microsoft.com/office/officeart/2005/8/layout/list1"/>
    <dgm:cxn modelId="{A9222048-A90C-4393-A3D3-871A53EC83FB}" type="presParOf" srcId="{534E7454-2E19-4C5E-9688-76020D0DE206}" destId="{FD4FAFEA-701C-43CB-BD6C-EBB3B1887217}" srcOrd="5" destOrd="0" presId="urn:microsoft.com/office/officeart/2005/8/layout/list1"/>
    <dgm:cxn modelId="{1893CF62-5B78-470F-92A6-AAC5094CB699}" type="presParOf" srcId="{534E7454-2E19-4C5E-9688-76020D0DE206}" destId="{CF1ACDC0-AF91-4D04-98D4-6B02A70C58F2}" srcOrd="6" destOrd="0" presId="urn:microsoft.com/office/officeart/2005/8/layout/list1"/>
    <dgm:cxn modelId="{EC998FC8-52EB-491E-AC75-C9708661A11A}" type="presParOf" srcId="{534E7454-2E19-4C5E-9688-76020D0DE206}" destId="{A37F278C-A72F-4EF7-98A8-9FD4BE4EFE94}" srcOrd="7" destOrd="0" presId="urn:microsoft.com/office/officeart/2005/8/layout/list1"/>
    <dgm:cxn modelId="{25CCF2FD-F497-4DAA-8194-FD70804EE618}" type="presParOf" srcId="{534E7454-2E19-4C5E-9688-76020D0DE206}" destId="{555B29A4-3A6D-4F68-8B4C-849F27A2855B}" srcOrd="8" destOrd="0" presId="urn:microsoft.com/office/officeart/2005/8/layout/list1"/>
    <dgm:cxn modelId="{D7FC205F-B067-46D4-B523-AD4AA67279C6}" type="presParOf" srcId="{555B29A4-3A6D-4F68-8B4C-849F27A2855B}" destId="{62303636-E153-4C93-A653-1A9ABC00B1D7}" srcOrd="0" destOrd="0" presId="urn:microsoft.com/office/officeart/2005/8/layout/list1"/>
    <dgm:cxn modelId="{9DDE22CC-8C4C-4E25-A3F2-9B1D228A4991}" type="presParOf" srcId="{555B29A4-3A6D-4F68-8B4C-849F27A2855B}" destId="{69598940-F2C6-410E-8DB5-39C85F042F89}" srcOrd="1" destOrd="0" presId="urn:microsoft.com/office/officeart/2005/8/layout/list1"/>
    <dgm:cxn modelId="{2D5399BA-CD9A-474B-B2FE-3F2B82EDDCE6}" type="presParOf" srcId="{534E7454-2E19-4C5E-9688-76020D0DE206}" destId="{74A2D737-2A81-490E-ADAE-301B306948FC}" srcOrd="9" destOrd="0" presId="urn:microsoft.com/office/officeart/2005/8/layout/list1"/>
    <dgm:cxn modelId="{9DFE2708-64AC-45DE-AEF5-68A0DB7506C8}" type="presParOf" srcId="{534E7454-2E19-4C5E-9688-76020D0DE206}" destId="{669F6DF8-C5F2-4179-8895-9BCF8D39B6FE}" srcOrd="10" destOrd="0" presId="urn:microsoft.com/office/officeart/2005/8/layout/list1"/>
    <dgm:cxn modelId="{9279160E-27FF-4742-803D-D612A87F6F2E}" type="presParOf" srcId="{534E7454-2E19-4C5E-9688-76020D0DE206}" destId="{E96A63E5-5579-40D3-84EC-07498DABAA20}" srcOrd="11" destOrd="0" presId="urn:microsoft.com/office/officeart/2005/8/layout/list1"/>
    <dgm:cxn modelId="{3BAC05F1-1F11-4D52-987E-0020F5224928}" type="presParOf" srcId="{534E7454-2E19-4C5E-9688-76020D0DE206}" destId="{E46D08C8-84E4-4698-A686-3D604CC53EC3}" srcOrd="12" destOrd="0" presId="urn:microsoft.com/office/officeart/2005/8/layout/list1"/>
    <dgm:cxn modelId="{74C5C8A2-8E2B-4A6B-B721-22B7DF48713B}" type="presParOf" srcId="{E46D08C8-84E4-4698-A686-3D604CC53EC3}" destId="{B45267DB-C863-4392-838F-F6ACA0D68B5D}" srcOrd="0" destOrd="0" presId="urn:microsoft.com/office/officeart/2005/8/layout/list1"/>
    <dgm:cxn modelId="{D760359E-D670-4F33-9DF1-FC55A55FF843}" type="presParOf" srcId="{E46D08C8-84E4-4698-A686-3D604CC53EC3}" destId="{81B33613-B408-4B8C-AC0D-8552BD75295D}" srcOrd="1" destOrd="0" presId="urn:microsoft.com/office/officeart/2005/8/layout/list1"/>
    <dgm:cxn modelId="{6346860F-4A17-485E-A128-B5D5F4DC555B}" type="presParOf" srcId="{534E7454-2E19-4C5E-9688-76020D0DE206}" destId="{048A6E3B-1DCA-4780-A72E-72E1DA3232BD}" srcOrd="13" destOrd="0" presId="urn:microsoft.com/office/officeart/2005/8/layout/list1"/>
    <dgm:cxn modelId="{75873D78-357F-4F5E-B2A9-139700DB6CFF}" type="presParOf" srcId="{534E7454-2E19-4C5E-9688-76020D0DE206}" destId="{30275E3F-7929-49D6-B1C2-3B0B026F2EFA}" srcOrd="14" destOrd="0" presId="urn:microsoft.com/office/officeart/2005/8/layout/list1"/>
    <dgm:cxn modelId="{5A81C100-BA24-4A24-B6A8-BE733ED49E10}" type="presParOf" srcId="{534E7454-2E19-4C5E-9688-76020D0DE206}" destId="{55BBA920-91E4-4B24-807B-F22868B1CE3A}" srcOrd="15" destOrd="0" presId="urn:microsoft.com/office/officeart/2005/8/layout/list1"/>
    <dgm:cxn modelId="{9EA2C18C-9A23-4BAB-A284-783878F51E38}" type="presParOf" srcId="{534E7454-2E19-4C5E-9688-76020D0DE206}" destId="{83A35941-48C4-4928-B92E-3F8B35C37DDD}" srcOrd="16" destOrd="0" presId="urn:microsoft.com/office/officeart/2005/8/layout/list1"/>
    <dgm:cxn modelId="{6953618A-BAB9-4155-A719-71C2383245B4}" type="presParOf" srcId="{83A35941-48C4-4928-B92E-3F8B35C37DDD}" destId="{EA7F7E0A-0742-4F9C-8BF0-37284B2F1F04}" srcOrd="0" destOrd="0" presId="urn:microsoft.com/office/officeart/2005/8/layout/list1"/>
    <dgm:cxn modelId="{B773FCD2-8D5F-49E8-B7D4-0EED03B69C63}" type="presParOf" srcId="{83A35941-48C4-4928-B92E-3F8B35C37DDD}" destId="{5BBE1835-9D67-48B2-925C-EAD7FF4BEFD7}" srcOrd="1" destOrd="0" presId="urn:microsoft.com/office/officeart/2005/8/layout/list1"/>
    <dgm:cxn modelId="{3DBA4A17-005F-4FC6-B401-FC961D93D065}" type="presParOf" srcId="{534E7454-2E19-4C5E-9688-76020D0DE206}" destId="{C05CA6B5-95E6-4EBD-A405-9D12FE6253A7}" srcOrd="17" destOrd="0" presId="urn:microsoft.com/office/officeart/2005/8/layout/list1"/>
    <dgm:cxn modelId="{46FDD05A-2C3B-461B-BA1E-4A87FAF8050B}" type="presParOf" srcId="{534E7454-2E19-4C5E-9688-76020D0DE206}" destId="{46AF6551-0112-4A97-A76F-E3955D967BD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F00AB0-B1D9-4AE8-97DE-CA181B3061B4}" type="doc">
      <dgm:prSet loTypeId="urn:microsoft.com/office/officeart/2005/8/layout/bProcess3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EEEC6A0-B6F7-49D0-AC58-54224B546E12}">
      <dgm:prSet phldrT="[Text]" custT="1"/>
      <dgm:spPr/>
      <dgm:t>
        <a:bodyPr/>
        <a:lstStyle/>
        <a:p>
          <a:r>
            <a:rPr lang="en-US" sz="1600" b="1" smtClean="0"/>
            <a:t>Must have been made after October 1, 2007 </a:t>
          </a:r>
          <a:endParaRPr lang="en-US" sz="1600" b="1" dirty="0"/>
        </a:p>
      </dgm:t>
    </dgm:pt>
    <dgm:pt modelId="{B746EFD2-8CAB-4D95-ADF7-CDDE045FC88B}" type="parTrans" cxnId="{CCB0B2AF-9294-4BF9-BFAB-2705B8126ED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FD86A6A-6CE6-4997-A177-C309784EDAB2}" type="sibTrans" cxnId="{CCB0B2AF-9294-4BF9-BFAB-2705B8126EDC}">
      <dgm:prSet/>
      <dgm:spPr>
        <a:ln>
          <a:noFill/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D3F30EC-49A0-4DDE-9A22-1BA808636306}">
      <dgm:prSet phldrT="[Text]" custT="1"/>
      <dgm:spPr/>
      <dgm:t>
        <a:bodyPr/>
        <a:lstStyle/>
        <a:p>
          <a:r>
            <a:rPr lang="en-US" sz="1600" b="1" smtClean="0"/>
            <a:t>Must be on-time </a:t>
          </a:r>
        </a:p>
        <a:p>
          <a:r>
            <a:rPr lang="en-US" sz="1600" smtClean="0"/>
            <a:t>(no later than 15 days after the scheduled due date) </a:t>
          </a:r>
          <a:endParaRPr lang="en-US" sz="1600" dirty="0"/>
        </a:p>
      </dgm:t>
    </dgm:pt>
    <dgm:pt modelId="{6D2071F7-1C4B-4699-BF81-211DFFCA158B}" type="parTrans" cxnId="{22D03AA6-E8D2-4159-A52B-AAE13C746CF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853DFE-0D1D-4AC5-962C-644EEC6D36DD}" type="sibTrans" cxnId="{22D03AA6-E8D2-4159-A52B-AAE13C746CFF}">
      <dgm:prSet/>
      <dgm:spPr>
        <a:ln>
          <a:noFill/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51A91EA-30B2-46F1-B979-7EC24467C5B8}">
      <dgm:prSet phldrT="[Text]" custT="1"/>
      <dgm:spPr/>
      <dgm:t>
        <a:bodyPr/>
        <a:lstStyle/>
        <a:p>
          <a:r>
            <a:rPr lang="en-US" sz="1600" b="1" smtClean="0"/>
            <a:t>Must be made each month </a:t>
          </a:r>
          <a:r>
            <a:rPr lang="en-US" sz="1600" smtClean="0"/>
            <a:t>(satisfying the monthly installment amount that was due for that month) </a:t>
          </a:r>
          <a:endParaRPr lang="en-US" sz="1600" dirty="0"/>
        </a:p>
      </dgm:t>
    </dgm:pt>
    <dgm:pt modelId="{DC305FE9-4572-424E-B083-23AD6BB2ED71}" type="parTrans" cxnId="{C253DB72-0EAF-4D9F-9B03-1137E08B27B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2CC8EB4-FFE6-4878-866F-54AA3D99688F}" type="sibTrans" cxnId="{C253DB72-0EAF-4D9F-9B03-1137E08B27BA}">
      <dgm:prSet/>
      <dgm:spPr>
        <a:ln>
          <a:noFill/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10925EB-36E4-4711-98BE-BF9FBAE8D34C}">
      <dgm:prSet phldrT="[Text]" custT="1"/>
      <dgm:spPr/>
      <dgm:t>
        <a:bodyPr/>
        <a:lstStyle/>
        <a:p>
          <a:r>
            <a:rPr lang="en-US" sz="1600" b="1" smtClean="0"/>
            <a:t>Must be made when the loan is not in a default status</a:t>
          </a:r>
          <a:endParaRPr lang="en-US" sz="1600" dirty="0"/>
        </a:p>
      </dgm:t>
    </dgm:pt>
    <dgm:pt modelId="{8F3F07A7-21B0-4DF8-AF42-C29884B8B763}" type="parTrans" cxnId="{EE53A547-2E58-46C7-9A6B-6B680E74EB79}">
      <dgm:prSet/>
      <dgm:spPr/>
      <dgm:t>
        <a:bodyPr/>
        <a:lstStyle/>
        <a:p>
          <a:endParaRPr lang="en-US"/>
        </a:p>
      </dgm:t>
    </dgm:pt>
    <dgm:pt modelId="{B7476B5B-EF12-4CDD-843F-CE9278581140}" type="sibTrans" cxnId="{EE53A547-2E58-46C7-9A6B-6B680E74EB79}">
      <dgm:prSet/>
      <dgm:spPr/>
      <dgm:t>
        <a:bodyPr/>
        <a:lstStyle/>
        <a:p>
          <a:endParaRPr lang="en-US"/>
        </a:p>
      </dgm:t>
    </dgm:pt>
    <dgm:pt modelId="{84567030-3680-4D61-AF56-A67D48E0881E}" type="pres">
      <dgm:prSet presAssocID="{DEF00AB0-B1D9-4AE8-97DE-CA181B3061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408971-0485-44D3-9FE5-74EDFDD932E0}" type="pres">
      <dgm:prSet presAssocID="{5EEEC6A0-B6F7-49D0-AC58-54224B546E1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6976A-8B51-4F4F-804A-6D386891FE38}" type="pres">
      <dgm:prSet presAssocID="{FFD86A6A-6CE6-4997-A177-C309784EDAB2}" presName="sibTrans" presStyleLbl="sibTrans1D1" presStyleIdx="0" presStyleCnt="3"/>
      <dgm:spPr/>
      <dgm:t>
        <a:bodyPr/>
        <a:lstStyle/>
        <a:p>
          <a:endParaRPr lang="en-US"/>
        </a:p>
      </dgm:t>
    </dgm:pt>
    <dgm:pt modelId="{AE857345-4CB6-4643-97CF-03BE2615ED6A}" type="pres">
      <dgm:prSet presAssocID="{FFD86A6A-6CE6-4997-A177-C309784EDAB2}" presName="connectorText" presStyleLbl="sibTrans1D1" presStyleIdx="0" presStyleCnt="3"/>
      <dgm:spPr/>
      <dgm:t>
        <a:bodyPr/>
        <a:lstStyle/>
        <a:p>
          <a:endParaRPr lang="en-US"/>
        </a:p>
      </dgm:t>
    </dgm:pt>
    <dgm:pt modelId="{A98D469B-9088-49CE-8AA4-2D84F60D0562}" type="pres">
      <dgm:prSet presAssocID="{6D3F30EC-49A0-4DDE-9A22-1BA80863630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A933D-3CF7-4C14-BD0B-28137F21E4DB}" type="pres">
      <dgm:prSet presAssocID="{0E853DFE-0D1D-4AC5-962C-644EEC6D36DD}" presName="sibTrans" presStyleLbl="sibTrans1D1" presStyleIdx="1" presStyleCnt="3"/>
      <dgm:spPr/>
      <dgm:t>
        <a:bodyPr/>
        <a:lstStyle/>
        <a:p>
          <a:endParaRPr lang="en-US"/>
        </a:p>
      </dgm:t>
    </dgm:pt>
    <dgm:pt modelId="{2C06754F-EF68-4C2A-B876-50D95E624D8E}" type="pres">
      <dgm:prSet presAssocID="{0E853DFE-0D1D-4AC5-962C-644EEC6D36DD}" presName="connectorText" presStyleLbl="sibTrans1D1" presStyleIdx="1" presStyleCnt="3"/>
      <dgm:spPr/>
      <dgm:t>
        <a:bodyPr/>
        <a:lstStyle/>
        <a:p>
          <a:endParaRPr lang="en-US"/>
        </a:p>
      </dgm:t>
    </dgm:pt>
    <dgm:pt modelId="{9279714C-D039-4779-B415-F55E5D37B8FA}" type="pres">
      <dgm:prSet presAssocID="{D51A91EA-30B2-46F1-B979-7EC24467C5B8}" presName="node" presStyleLbl="node1" presStyleIdx="2" presStyleCnt="4" custLinFactNeighborX="704" custLinFactNeighborY="-25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D74576-3290-4764-9E76-78E73FEBA6E2}" type="pres">
      <dgm:prSet presAssocID="{C2CC8EB4-FFE6-4878-866F-54AA3D99688F}" presName="sibTrans" presStyleLbl="sibTrans1D1" presStyleIdx="2" presStyleCnt="3"/>
      <dgm:spPr/>
      <dgm:t>
        <a:bodyPr/>
        <a:lstStyle/>
        <a:p>
          <a:endParaRPr lang="en-US"/>
        </a:p>
      </dgm:t>
    </dgm:pt>
    <dgm:pt modelId="{58571880-CBF8-40BD-AA51-399F52F83F56}" type="pres">
      <dgm:prSet presAssocID="{C2CC8EB4-FFE6-4878-866F-54AA3D99688F}" presName="connectorText" presStyleLbl="sibTrans1D1" presStyleIdx="2" presStyleCnt="3"/>
      <dgm:spPr/>
      <dgm:t>
        <a:bodyPr/>
        <a:lstStyle/>
        <a:p>
          <a:endParaRPr lang="en-US"/>
        </a:p>
      </dgm:t>
    </dgm:pt>
    <dgm:pt modelId="{D81B92E8-364A-4A1E-8F9A-CF7E260B075E}" type="pres">
      <dgm:prSet presAssocID="{010925EB-36E4-4711-98BE-BF9FBAE8D34C}" presName="node" presStyleLbl="node1" presStyleIdx="3" presStyleCnt="4" custLinFactNeighborX="704" custLinFactNeighborY="-25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F2409A-0FBF-437C-8BD7-7A0E0F38736A}" type="presOf" srcId="{D51A91EA-30B2-46F1-B979-7EC24467C5B8}" destId="{9279714C-D039-4779-B415-F55E5D37B8FA}" srcOrd="0" destOrd="0" presId="urn:microsoft.com/office/officeart/2005/8/layout/bProcess3"/>
    <dgm:cxn modelId="{C253DB72-0EAF-4D9F-9B03-1137E08B27BA}" srcId="{DEF00AB0-B1D9-4AE8-97DE-CA181B3061B4}" destId="{D51A91EA-30B2-46F1-B979-7EC24467C5B8}" srcOrd="2" destOrd="0" parTransId="{DC305FE9-4572-424E-B083-23AD6BB2ED71}" sibTransId="{C2CC8EB4-FFE6-4878-866F-54AA3D99688F}"/>
    <dgm:cxn modelId="{93AC46A0-3716-4BBF-BD4A-D2BEFEB4A68A}" type="presOf" srcId="{DEF00AB0-B1D9-4AE8-97DE-CA181B3061B4}" destId="{84567030-3680-4D61-AF56-A67D48E0881E}" srcOrd="0" destOrd="0" presId="urn:microsoft.com/office/officeart/2005/8/layout/bProcess3"/>
    <dgm:cxn modelId="{F1EC2199-3FB5-41C9-B3F8-84D2161C9D74}" type="presOf" srcId="{0E853DFE-0D1D-4AC5-962C-644EEC6D36DD}" destId="{2C06754F-EF68-4C2A-B876-50D95E624D8E}" srcOrd="1" destOrd="0" presId="urn:microsoft.com/office/officeart/2005/8/layout/bProcess3"/>
    <dgm:cxn modelId="{22D03AA6-E8D2-4159-A52B-AAE13C746CFF}" srcId="{DEF00AB0-B1D9-4AE8-97DE-CA181B3061B4}" destId="{6D3F30EC-49A0-4DDE-9A22-1BA808636306}" srcOrd="1" destOrd="0" parTransId="{6D2071F7-1C4B-4699-BF81-211DFFCA158B}" sibTransId="{0E853DFE-0D1D-4AC5-962C-644EEC6D36DD}"/>
    <dgm:cxn modelId="{CCB0B2AF-9294-4BF9-BFAB-2705B8126EDC}" srcId="{DEF00AB0-B1D9-4AE8-97DE-CA181B3061B4}" destId="{5EEEC6A0-B6F7-49D0-AC58-54224B546E12}" srcOrd="0" destOrd="0" parTransId="{B746EFD2-8CAB-4D95-ADF7-CDDE045FC88B}" sibTransId="{FFD86A6A-6CE6-4997-A177-C309784EDAB2}"/>
    <dgm:cxn modelId="{5EB21F46-A281-4744-822A-260663221F1A}" type="presOf" srcId="{0E853DFE-0D1D-4AC5-962C-644EEC6D36DD}" destId="{3EFA933D-3CF7-4C14-BD0B-28137F21E4DB}" srcOrd="0" destOrd="0" presId="urn:microsoft.com/office/officeart/2005/8/layout/bProcess3"/>
    <dgm:cxn modelId="{718A3989-0C14-4F5C-981A-E56DC94F793E}" type="presOf" srcId="{5EEEC6A0-B6F7-49D0-AC58-54224B546E12}" destId="{8C408971-0485-44D3-9FE5-74EDFDD932E0}" srcOrd="0" destOrd="0" presId="urn:microsoft.com/office/officeart/2005/8/layout/bProcess3"/>
    <dgm:cxn modelId="{EE53A547-2E58-46C7-9A6B-6B680E74EB79}" srcId="{DEF00AB0-B1D9-4AE8-97DE-CA181B3061B4}" destId="{010925EB-36E4-4711-98BE-BF9FBAE8D34C}" srcOrd="3" destOrd="0" parTransId="{8F3F07A7-21B0-4DF8-AF42-C29884B8B763}" sibTransId="{B7476B5B-EF12-4CDD-843F-CE9278581140}"/>
    <dgm:cxn modelId="{7F97012E-BA13-4A5A-9DD8-51C35F369E68}" type="presOf" srcId="{C2CC8EB4-FFE6-4878-866F-54AA3D99688F}" destId="{58571880-CBF8-40BD-AA51-399F52F83F56}" srcOrd="1" destOrd="0" presId="urn:microsoft.com/office/officeart/2005/8/layout/bProcess3"/>
    <dgm:cxn modelId="{B43E3476-3794-43C7-9569-9FA9127B2C4D}" type="presOf" srcId="{FFD86A6A-6CE6-4997-A177-C309784EDAB2}" destId="{3056976A-8B51-4F4F-804A-6D386891FE38}" srcOrd="0" destOrd="0" presId="urn:microsoft.com/office/officeart/2005/8/layout/bProcess3"/>
    <dgm:cxn modelId="{3F9C9F92-FC8D-4A0B-8777-C557BFD977A0}" type="presOf" srcId="{C2CC8EB4-FFE6-4878-866F-54AA3D99688F}" destId="{45D74576-3290-4764-9E76-78E73FEBA6E2}" srcOrd="0" destOrd="0" presId="urn:microsoft.com/office/officeart/2005/8/layout/bProcess3"/>
    <dgm:cxn modelId="{D9ECAFE6-448D-432B-B778-CCFBC09FF071}" type="presOf" srcId="{FFD86A6A-6CE6-4997-A177-C309784EDAB2}" destId="{AE857345-4CB6-4643-97CF-03BE2615ED6A}" srcOrd="1" destOrd="0" presId="urn:microsoft.com/office/officeart/2005/8/layout/bProcess3"/>
    <dgm:cxn modelId="{8C4DCEE5-DF2A-48CD-BF27-AE67506D2CD1}" type="presOf" srcId="{010925EB-36E4-4711-98BE-BF9FBAE8D34C}" destId="{D81B92E8-364A-4A1E-8F9A-CF7E260B075E}" srcOrd="0" destOrd="0" presId="urn:microsoft.com/office/officeart/2005/8/layout/bProcess3"/>
    <dgm:cxn modelId="{8397F7A0-8ACC-4329-A0AD-432694B23258}" type="presOf" srcId="{6D3F30EC-49A0-4DDE-9A22-1BA808636306}" destId="{A98D469B-9088-49CE-8AA4-2D84F60D0562}" srcOrd="0" destOrd="0" presId="urn:microsoft.com/office/officeart/2005/8/layout/bProcess3"/>
    <dgm:cxn modelId="{B95466AF-B5A1-442F-A0A0-1480F6A48C89}" type="presParOf" srcId="{84567030-3680-4D61-AF56-A67D48E0881E}" destId="{8C408971-0485-44D3-9FE5-74EDFDD932E0}" srcOrd="0" destOrd="0" presId="urn:microsoft.com/office/officeart/2005/8/layout/bProcess3"/>
    <dgm:cxn modelId="{41F4087D-A86F-4A04-BC64-AD8BD069942F}" type="presParOf" srcId="{84567030-3680-4D61-AF56-A67D48E0881E}" destId="{3056976A-8B51-4F4F-804A-6D386891FE38}" srcOrd="1" destOrd="0" presId="urn:microsoft.com/office/officeart/2005/8/layout/bProcess3"/>
    <dgm:cxn modelId="{9F1475C3-494C-4BD1-B99F-79EEE4329161}" type="presParOf" srcId="{3056976A-8B51-4F4F-804A-6D386891FE38}" destId="{AE857345-4CB6-4643-97CF-03BE2615ED6A}" srcOrd="0" destOrd="0" presId="urn:microsoft.com/office/officeart/2005/8/layout/bProcess3"/>
    <dgm:cxn modelId="{A67FFA0E-9A34-4BFC-85D6-4ED4C0B3C6FA}" type="presParOf" srcId="{84567030-3680-4D61-AF56-A67D48E0881E}" destId="{A98D469B-9088-49CE-8AA4-2D84F60D0562}" srcOrd="2" destOrd="0" presId="urn:microsoft.com/office/officeart/2005/8/layout/bProcess3"/>
    <dgm:cxn modelId="{8D24D860-CCAB-4FA7-8F92-924A23EC1000}" type="presParOf" srcId="{84567030-3680-4D61-AF56-A67D48E0881E}" destId="{3EFA933D-3CF7-4C14-BD0B-28137F21E4DB}" srcOrd="3" destOrd="0" presId="urn:microsoft.com/office/officeart/2005/8/layout/bProcess3"/>
    <dgm:cxn modelId="{690E4C6B-4474-44FB-B00D-2C39B973508A}" type="presParOf" srcId="{3EFA933D-3CF7-4C14-BD0B-28137F21E4DB}" destId="{2C06754F-EF68-4C2A-B876-50D95E624D8E}" srcOrd="0" destOrd="0" presId="urn:microsoft.com/office/officeart/2005/8/layout/bProcess3"/>
    <dgm:cxn modelId="{05320CFF-2BA2-4DE0-96ED-F35F49A3268A}" type="presParOf" srcId="{84567030-3680-4D61-AF56-A67D48E0881E}" destId="{9279714C-D039-4779-B415-F55E5D37B8FA}" srcOrd="4" destOrd="0" presId="urn:microsoft.com/office/officeart/2005/8/layout/bProcess3"/>
    <dgm:cxn modelId="{B005CD0B-92C4-49FE-BE3C-08DA284CA6BE}" type="presParOf" srcId="{84567030-3680-4D61-AF56-A67D48E0881E}" destId="{45D74576-3290-4764-9E76-78E73FEBA6E2}" srcOrd="5" destOrd="0" presId="urn:microsoft.com/office/officeart/2005/8/layout/bProcess3"/>
    <dgm:cxn modelId="{C7924468-462E-4A56-9EB2-883C1C9DBCDF}" type="presParOf" srcId="{45D74576-3290-4764-9E76-78E73FEBA6E2}" destId="{58571880-CBF8-40BD-AA51-399F52F83F56}" srcOrd="0" destOrd="0" presId="urn:microsoft.com/office/officeart/2005/8/layout/bProcess3"/>
    <dgm:cxn modelId="{D36F5D45-0438-4E7E-9FCF-CB019F6D018B}" type="presParOf" srcId="{84567030-3680-4D61-AF56-A67D48E0881E}" destId="{D81B92E8-364A-4A1E-8F9A-CF7E260B075E}" srcOrd="6" destOrd="0" presId="urn:microsoft.com/office/officeart/2005/8/layout/b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F33417-E8E3-404E-BE73-68B3E7D3E3BC}" type="doc">
      <dgm:prSet loTypeId="urn:microsoft.com/office/officeart/2005/8/layout/chevron2" loCatId="process" qsTypeId="urn:microsoft.com/office/officeart/2005/8/quickstyle/3d4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E050BCA4-1426-476A-867E-53725D7059FE}">
      <dgm:prSet phldrT="[Text]" custT="1"/>
      <dgm:spPr>
        <a:solidFill>
          <a:srgbClr val="006600">
            <a:alpha val="89804"/>
          </a:srgbClr>
        </a:solidFill>
      </dgm:spPr>
      <dgm:t>
        <a:bodyPr/>
        <a:lstStyle/>
        <a:p>
          <a:endParaRPr lang="en-US" sz="1400" b="1" dirty="0"/>
        </a:p>
      </dgm:t>
    </dgm:pt>
    <dgm:pt modelId="{841DF04B-A872-4381-83BC-8E6AC6E1D3DA}" type="parTrans" cxnId="{CB47FBE5-EC43-40BE-A106-17CB771DCA4D}">
      <dgm:prSet/>
      <dgm:spPr/>
      <dgm:t>
        <a:bodyPr/>
        <a:lstStyle/>
        <a:p>
          <a:endParaRPr lang="en-US"/>
        </a:p>
      </dgm:t>
    </dgm:pt>
    <dgm:pt modelId="{9E078E01-3FC4-4AEE-9B3C-52AE3616B821}" type="sibTrans" cxnId="{CB47FBE5-EC43-40BE-A106-17CB771DCA4D}">
      <dgm:prSet/>
      <dgm:spPr/>
      <dgm:t>
        <a:bodyPr/>
        <a:lstStyle/>
        <a:p>
          <a:endParaRPr lang="en-US"/>
        </a:p>
      </dgm:t>
    </dgm:pt>
    <dgm:pt modelId="{EA5E483F-454B-4246-905F-07CF93359990}">
      <dgm:prSet phldrT="[Text]" custT="1"/>
      <dgm:spPr>
        <a:solidFill>
          <a:srgbClr val="5EA426">
            <a:alpha val="50000"/>
          </a:srgbClr>
        </a:solidFill>
      </dgm:spPr>
      <dgm:t>
        <a:bodyPr/>
        <a:lstStyle/>
        <a:p>
          <a:endParaRPr lang="en-US" sz="1400" b="1" dirty="0"/>
        </a:p>
      </dgm:t>
    </dgm:pt>
    <dgm:pt modelId="{68EF61FE-0D3D-4EBB-829E-FE92A07B5BFE}" type="parTrans" cxnId="{1EB9F561-59C0-4C24-9711-C097D9B40B2E}">
      <dgm:prSet/>
      <dgm:spPr/>
      <dgm:t>
        <a:bodyPr/>
        <a:lstStyle/>
        <a:p>
          <a:endParaRPr lang="en-US"/>
        </a:p>
      </dgm:t>
    </dgm:pt>
    <dgm:pt modelId="{698D32C2-E88B-4004-A6B4-ACAA8F5159A0}" type="sibTrans" cxnId="{1EB9F561-59C0-4C24-9711-C097D9B40B2E}">
      <dgm:prSet/>
      <dgm:spPr/>
      <dgm:t>
        <a:bodyPr/>
        <a:lstStyle/>
        <a:p>
          <a:endParaRPr lang="en-US"/>
        </a:p>
      </dgm:t>
    </dgm:pt>
    <dgm:pt modelId="{02D0A081-4730-460C-942E-FA97FB4D05B0}">
      <dgm:prSet phldrT="[Text]" custT="1"/>
      <dgm:spPr>
        <a:solidFill>
          <a:srgbClr val="339933">
            <a:alpha val="76471"/>
          </a:srgbClr>
        </a:solidFill>
      </dgm:spPr>
      <dgm:t>
        <a:bodyPr/>
        <a:lstStyle/>
        <a:p>
          <a:endParaRPr lang="en-US" sz="1400" b="1" dirty="0"/>
        </a:p>
      </dgm:t>
    </dgm:pt>
    <dgm:pt modelId="{FE69E412-F3BB-4C75-8D8D-03726996F540}" type="parTrans" cxnId="{3DDD36AE-30A1-4E44-A496-E97262579DB9}">
      <dgm:prSet/>
      <dgm:spPr/>
      <dgm:t>
        <a:bodyPr/>
        <a:lstStyle/>
        <a:p>
          <a:endParaRPr lang="en-US"/>
        </a:p>
      </dgm:t>
    </dgm:pt>
    <dgm:pt modelId="{37506C09-A7EF-4417-8421-BD838168B3C6}" type="sibTrans" cxnId="{3DDD36AE-30A1-4E44-A496-E97262579DB9}">
      <dgm:prSet/>
      <dgm:spPr/>
      <dgm:t>
        <a:bodyPr/>
        <a:lstStyle/>
        <a:p>
          <a:endParaRPr lang="en-US"/>
        </a:p>
      </dgm:t>
    </dgm:pt>
    <dgm:pt modelId="{8A5946BC-76EB-4EB5-B6DD-8400E495371F}">
      <dgm:prSet phldrT="[Text]" custT="1"/>
      <dgm:spPr/>
      <dgm:t>
        <a:bodyPr/>
        <a:lstStyle/>
        <a:p>
          <a:r>
            <a:rPr lang="en-US" sz="1400" dirty="0" smtClean="0"/>
            <a:t>Borrower receives form packet, which is standard with all servicers, and includes a cover letter, Employment Certification Form and instructions.</a:t>
          </a:r>
          <a:endParaRPr lang="en-US" sz="1400" b="1" dirty="0"/>
        </a:p>
      </dgm:t>
    </dgm:pt>
    <dgm:pt modelId="{240F198A-17E5-4C54-A7B4-C92165573AA2}" type="parTrans" cxnId="{9738CDB1-745A-4824-9CF9-13A68A147A08}">
      <dgm:prSet/>
      <dgm:spPr/>
      <dgm:t>
        <a:bodyPr/>
        <a:lstStyle/>
        <a:p>
          <a:endParaRPr lang="en-US"/>
        </a:p>
      </dgm:t>
    </dgm:pt>
    <dgm:pt modelId="{282A20CB-3E0F-4E21-9E32-C338DF95AB20}" type="sibTrans" cxnId="{9738CDB1-745A-4824-9CF9-13A68A147A08}">
      <dgm:prSet/>
      <dgm:spPr/>
      <dgm:t>
        <a:bodyPr/>
        <a:lstStyle/>
        <a:p>
          <a:endParaRPr lang="en-US"/>
        </a:p>
      </dgm:t>
    </dgm:pt>
    <dgm:pt modelId="{75DD0604-5433-470C-B014-1E145EA0E46F}">
      <dgm:prSet phldrT="[Text]" custT="1"/>
      <dgm:spPr/>
      <dgm:t>
        <a:bodyPr/>
        <a:lstStyle/>
        <a:p>
          <a:r>
            <a:rPr lang="en-US" sz="1400" dirty="0" smtClean="0"/>
            <a:t>Borrower submits Employment Certification Form. </a:t>
          </a:r>
          <a:endParaRPr lang="en-US" sz="1400" dirty="0"/>
        </a:p>
      </dgm:t>
    </dgm:pt>
    <dgm:pt modelId="{D3C5B53E-C94A-487D-A721-C819573D9DA9}" type="parTrans" cxnId="{1F4FA372-0201-4F7C-BB05-23C1BBA68306}">
      <dgm:prSet/>
      <dgm:spPr/>
      <dgm:t>
        <a:bodyPr/>
        <a:lstStyle/>
        <a:p>
          <a:endParaRPr lang="en-US"/>
        </a:p>
      </dgm:t>
    </dgm:pt>
    <dgm:pt modelId="{7657C05A-FFE2-4391-8625-FA056B9A389E}" type="sibTrans" cxnId="{1F4FA372-0201-4F7C-BB05-23C1BBA68306}">
      <dgm:prSet/>
      <dgm:spPr/>
      <dgm:t>
        <a:bodyPr/>
        <a:lstStyle/>
        <a:p>
          <a:endParaRPr lang="en-US"/>
        </a:p>
      </dgm:t>
    </dgm:pt>
    <dgm:pt modelId="{DB4A8932-E89B-4D0F-BBF6-8869D266A0D4}">
      <dgm:prSet phldrT="[Text]" custT="1"/>
      <dgm:spPr/>
      <dgm:t>
        <a:bodyPr/>
        <a:lstStyle/>
        <a:p>
          <a:r>
            <a:rPr lang="en-US" sz="1400" dirty="0" smtClean="0"/>
            <a:t>The borrower will be reminded annually, via email, to submit a new ECF if employed with a qualifying public service organization since the last ECF was submitted.</a:t>
          </a:r>
          <a:endParaRPr lang="en-US" sz="1400" b="1" dirty="0"/>
        </a:p>
      </dgm:t>
    </dgm:pt>
    <dgm:pt modelId="{53B3961E-4034-4BEC-A86F-786A031C58DC}" type="parTrans" cxnId="{042ACCAA-D71A-45E6-A3BE-044597AACF7B}">
      <dgm:prSet/>
      <dgm:spPr/>
      <dgm:t>
        <a:bodyPr/>
        <a:lstStyle/>
        <a:p>
          <a:endParaRPr lang="en-US"/>
        </a:p>
      </dgm:t>
    </dgm:pt>
    <dgm:pt modelId="{219DBD48-0C3A-4F4D-AB0B-F1E74D199196}" type="sibTrans" cxnId="{042ACCAA-D71A-45E6-A3BE-044597AACF7B}">
      <dgm:prSet/>
      <dgm:spPr/>
      <dgm:t>
        <a:bodyPr/>
        <a:lstStyle/>
        <a:p>
          <a:endParaRPr lang="en-US"/>
        </a:p>
      </dgm:t>
    </dgm:pt>
    <dgm:pt modelId="{BEC0697D-0B5E-4B1F-A1B5-C950E070D0D8}">
      <dgm:prSet phldrT="[Text]" custT="1"/>
      <dgm:spPr>
        <a:solidFill>
          <a:srgbClr val="00CC00">
            <a:alpha val="63137"/>
          </a:srgbClr>
        </a:solidFill>
      </dgm:spPr>
      <dgm:t>
        <a:bodyPr/>
        <a:lstStyle/>
        <a:p>
          <a:endParaRPr lang="en-US" sz="1400" dirty="0"/>
        </a:p>
      </dgm:t>
    </dgm:pt>
    <dgm:pt modelId="{F7ECC7AE-36C8-460B-858D-D14A2DC1E138}" type="parTrans" cxnId="{356F45B7-1842-4241-8F82-7B49518229C8}">
      <dgm:prSet/>
      <dgm:spPr/>
      <dgm:t>
        <a:bodyPr/>
        <a:lstStyle/>
        <a:p>
          <a:endParaRPr lang="en-US"/>
        </a:p>
      </dgm:t>
    </dgm:pt>
    <dgm:pt modelId="{5E198549-8350-40C8-BFBA-5B287BCCCFC0}" type="sibTrans" cxnId="{356F45B7-1842-4241-8F82-7B49518229C8}">
      <dgm:prSet/>
      <dgm:spPr/>
      <dgm:t>
        <a:bodyPr/>
        <a:lstStyle/>
        <a:p>
          <a:endParaRPr lang="en-US"/>
        </a:p>
      </dgm:t>
    </dgm:pt>
    <dgm:pt modelId="{EC4F8BD4-B675-42CE-A5DC-156846D231F9}">
      <dgm:prSet phldrT="[Text]" custT="1"/>
      <dgm:spPr/>
      <dgm:t>
        <a:bodyPr/>
        <a:lstStyle/>
        <a:p>
          <a:r>
            <a:rPr lang="en-US" sz="1400" dirty="0" smtClean="0"/>
            <a:t>Employer is approved public service organization.</a:t>
          </a:r>
          <a:endParaRPr lang="en-US" sz="1400" dirty="0"/>
        </a:p>
      </dgm:t>
    </dgm:pt>
    <dgm:pt modelId="{CDBCD484-A437-4096-978D-AF63AE6BFE02}" type="parTrans" cxnId="{AF059486-4210-4E56-B1E5-82D6881476C9}">
      <dgm:prSet/>
      <dgm:spPr/>
      <dgm:t>
        <a:bodyPr/>
        <a:lstStyle/>
        <a:p>
          <a:endParaRPr lang="en-US"/>
        </a:p>
      </dgm:t>
    </dgm:pt>
    <dgm:pt modelId="{8899F402-EACC-4411-9D96-AA24458CAD75}" type="sibTrans" cxnId="{AF059486-4210-4E56-B1E5-82D6881476C9}">
      <dgm:prSet/>
      <dgm:spPr/>
      <dgm:t>
        <a:bodyPr/>
        <a:lstStyle/>
        <a:p>
          <a:endParaRPr lang="en-US"/>
        </a:p>
      </dgm:t>
    </dgm:pt>
    <dgm:pt modelId="{10D34774-452F-4159-B6D7-8D27AD23AA56}">
      <dgm:prSet phldrT="[Text]" custT="1"/>
      <dgm:spPr/>
      <dgm:t>
        <a:bodyPr/>
        <a:lstStyle/>
        <a:p>
          <a:r>
            <a:rPr lang="en-US" sz="1400" dirty="0" smtClean="0"/>
            <a:t>Borrower receives approval notification.</a:t>
          </a:r>
          <a:endParaRPr lang="en-US" sz="1400" dirty="0"/>
        </a:p>
      </dgm:t>
    </dgm:pt>
    <dgm:pt modelId="{052586FE-C5D4-436F-98C0-01AD4E6EAC2A}" type="parTrans" cxnId="{BA2518A6-E14F-4960-9148-A94BA0600EA8}">
      <dgm:prSet/>
      <dgm:spPr/>
      <dgm:t>
        <a:bodyPr/>
        <a:lstStyle/>
        <a:p>
          <a:endParaRPr lang="en-US"/>
        </a:p>
      </dgm:t>
    </dgm:pt>
    <dgm:pt modelId="{B34EBD98-15D2-4681-8604-D3E330D66685}" type="sibTrans" cxnId="{BA2518A6-E14F-4960-9148-A94BA0600EA8}">
      <dgm:prSet/>
      <dgm:spPr/>
      <dgm:t>
        <a:bodyPr/>
        <a:lstStyle/>
        <a:p>
          <a:endParaRPr lang="en-US"/>
        </a:p>
      </dgm:t>
    </dgm:pt>
    <dgm:pt modelId="{411909B5-90E6-4569-AB47-07CDE5B17EAB}">
      <dgm:prSet phldrT="[Text]" custT="1"/>
      <dgm:spPr/>
      <dgm:t>
        <a:bodyPr/>
        <a:lstStyle/>
        <a:p>
          <a:r>
            <a:rPr lang="en-US" sz="1400" dirty="0" smtClean="0"/>
            <a:t>Eligible loans are transferred to FedLoan Servicing, if applicable.</a:t>
          </a:r>
          <a:endParaRPr lang="en-US" sz="1400" dirty="0"/>
        </a:p>
      </dgm:t>
    </dgm:pt>
    <dgm:pt modelId="{4026E3CD-35E1-424C-AA24-9C00FBA69C85}" type="parTrans" cxnId="{053C6204-63E1-4308-8D7B-07E4C2244388}">
      <dgm:prSet/>
      <dgm:spPr/>
      <dgm:t>
        <a:bodyPr/>
        <a:lstStyle/>
        <a:p>
          <a:endParaRPr lang="en-US"/>
        </a:p>
      </dgm:t>
    </dgm:pt>
    <dgm:pt modelId="{01B3B1AB-AE81-4447-AC7F-E70B38FD52CF}" type="sibTrans" cxnId="{053C6204-63E1-4308-8D7B-07E4C2244388}">
      <dgm:prSet/>
      <dgm:spPr/>
      <dgm:t>
        <a:bodyPr/>
        <a:lstStyle/>
        <a:p>
          <a:endParaRPr lang="en-US"/>
        </a:p>
      </dgm:t>
    </dgm:pt>
    <dgm:pt modelId="{FDED7930-174D-4131-91D7-38BD3693663B}">
      <dgm:prSet phldrT="[Text]" custT="1"/>
      <dgm:spPr/>
      <dgm:t>
        <a:bodyPr/>
        <a:lstStyle/>
        <a:p>
          <a:r>
            <a:rPr lang="en-US" sz="1400" dirty="0" smtClean="0"/>
            <a:t>Borrower receives notification of qualifying payments made with all prior servicers.</a:t>
          </a:r>
          <a:endParaRPr lang="en-US" sz="1400" dirty="0"/>
        </a:p>
      </dgm:t>
    </dgm:pt>
    <dgm:pt modelId="{BC19691E-2A12-4B43-8925-2C2608BC65EE}" type="parTrans" cxnId="{19A33489-0E1E-40E9-B071-79430E2CF35F}">
      <dgm:prSet/>
      <dgm:spPr/>
      <dgm:t>
        <a:bodyPr/>
        <a:lstStyle/>
        <a:p>
          <a:endParaRPr lang="en-US"/>
        </a:p>
      </dgm:t>
    </dgm:pt>
    <dgm:pt modelId="{FD88A6C9-546C-494B-8083-7912F0476940}" type="sibTrans" cxnId="{19A33489-0E1E-40E9-B071-79430E2CF35F}">
      <dgm:prSet/>
      <dgm:spPr/>
      <dgm:t>
        <a:bodyPr/>
        <a:lstStyle/>
        <a:p>
          <a:endParaRPr lang="en-US"/>
        </a:p>
      </dgm:t>
    </dgm:pt>
    <dgm:pt modelId="{A2B01508-AB18-4342-BB91-A7FED93ED6CD}" type="pres">
      <dgm:prSet presAssocID="{F2F33417-E8E3-404E-BE73-68B3E7D3E3B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5D341D-A05B-4841-AFF3-85FD28426086}" type="pres">
      <dgm:prSet presAssocID="{E050BCA4-1426-476A-867E-53725D7059FE}" presName="composite" presStyleCnt="0"/>
      <dgm:spPr/>
      <dgm:t>
        <a:bodyPr/>
        <a:lstStyle/>
        <a:p>
          <a:endParaRPr lang="en-US"/>
        </a:p>
      </dgm:t>
    </dgm:pt>
    <dgm:pt modelId="{657074FF-FF0D-4C7E-9EC4-4A916DADAFA5}" type="pres">
      <dgm:prSet presAssocID="{E050BCA4-1426-476A-867E-53725D7059FE}" presName="parentText" presStyleLbl="alignNode1" presStyleIdx="0" presStyleCnt="4" custLinFactNeighborX="-46992" custLinFactNeighborY="-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68DC8-B8D8-4F28-9BD7-06773DD5B13E}" type="pres">
      <dgm:prSet presAssocID="{E050BCA4-1426-476A-867E-53725D7059FE}" presName="descendantText" presStyleLbl="alignAcc1" presStyleIdx="0" presStyleCnt="4" custScaleY="827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96BC23-F61C-4362-9F34-90C731705EFB}" type="pres">
      <dgm:prSet presAssocID="{9E078E01-3FC4-4AEE-9B3C-52AE3616B821}" presName="sp" presStyleCnt="0"/>
      <dgm:spPr/>
      <dgm:t>
        <a:bodyPr/>
        <a:lstStyle/>
        <a:p>
          <a:endParaRPr lang="en-US"/>
        </a:p>
      </dgm:t>
    </dgm:pt>
    <dgm:pt modelId="{7E316616-C051-4E9C-BDC9-617B14ADCAEF}" type="pres">
      <dgm:prSet presAssocID="{02D0A081-4730-460C-942E-FA97FB4D05B0}" presName="composite" presStyleCnt="0"/>
      <dgm:spPr/>
      <dgm:t>
        <a:bodyPr/>
        <a:lstStyle/>
        <a:p>
          <a:endParaRPr lang="en-US"/>
        </a:p>
      </dgm:t>
    </dgm:pt>
    <dgm:pt modelId="{77E019C6-0782-4008-A315-3F82757F1EE6}" type="pres">
      <dgm:prSet presAssocID="{02D0A081-4730-460C-942E-FA97FB4D05B0}" presName="parentText" presStyleLbl="alignNode1" presStyleIdx="1" presStyleCnt="4" custLinFactNeighborY="-149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E162E-CDB9-4565-A8F4-7DC5D4066070}" type="pres">
      <dgm:prSet presAssocID="{02D0A081-4730-460C-942E-FA97FB4D05B0}" presName="descendantText" presStyleLbl="alignAcc1" presStyleIdx="1" presStyleCnt="4" custScaleY="78351" custLinFactNeighborX="132" custLinFactNeighborY="-255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2CBAF-31CA-4206-BE67-A48B059945E5}" type="pres">
      <dgm:prSet presAssocID="{37506C09-A7EF-4417-8421-BD838168B3C6}" presName="sp" presStyleCnt="0"/>
      <dgm:spPr/>
      <dgm:t>
        <a:bodyPr/>
        <a:lstStyle/>
        <a:p>
          <a:endParaRPr lang="en-US"/>
        </a:p>
      </dgm:t>
    </dgm:pt>
    <dgm:pt modelId="{9D341FF2-22BA-4541-AA30-E9469CF68955}" type="pres">
      <dgm:prSet presAssocID="{BEC0697D-0B5E-4B1F-A1B5-C950E070D0D8}" presName="composite" presStyleCnt="0"/>
      <dgm:spPr/>
      <dgm:t>
        <a:bodyPr/>
        <a:lstStyle/>
        <a:p>
          <a:endParaRPr lang="en-US"/>
        </a:p>
      </dgm:t>
    </dgm:pt>
    <dgm:pt modelId="{261699B5-DD70-4002-AF7F-F7F5C0651D7F}" type="pres">
      <dgm:prSet presAssocID="{BEC0697D-0B5E-4B1F-A1B5-C950E070D0D8}" presName="parentText" presStyleLbl="alignNode1" presStyleIdx="2" presStyleCnt="4" custLinFactNeighborY="-289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C70524-AFF8-4CC4-B982-31D22A2C016F}" type="pres">
      <dgm:prSet presAssocID="{BEC0697D-0B5E-4B1F-A1B5-C950E070D0D8}" presName="descendantText" presStyleLbl="alignAcc1" presStyleIdx="2" presStyleCnt="4" custScaleY="136531" custLinFactNeighborX="132" custLinFactNeighborY="-507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59E9CD-38FE-4242-B47E-32D94CF3044B}" type="pres">
      <dgm:prSet presAssocID="{5E198549-8350-40C8-BFBA-5B287BCCCFC0}" presName="sp" presStyleCnt="0"/>
      <dgm:spPr/>
      <dgm:t>
        <a:bodyPr/>
        <a:lstStyle/>
        <a:p>
          <a:endParaRPr lang="en-US"/>
        </a:p>
      </dgm:t>
    </dgm:pt>
    <dgm:pt modelId="{D226A563-D037-44BB-9547-CD48EDF43CAF}" type="pres">
      <dgm:prSet presAssocID="{EA5E483F-454B-4246-905F-07CF93359990}" presName="composite" presStyleCnt="0"/>
      <dgm:spPr/>
      <dgm:t>
        <a:bodyPr/>
        <a:lstStyle/>
        <a:p>
          <a:endParaRPr lang="en-US"/>
        </a:p>
      </dgm:t>
    </dgm:pt>
    <dgm:pt modelId="{A0C957DA-E2BF-4FCC-995D-26798BC93743}" type="pres">
      <dgm:prSet presAssocID="{EA5E483F-454B-4246-905F-07CF93359990}" presName="parentText" presStyleLbl="alignNode1" presStyleIdx="3" presStyleCnt="4" custLinFactNeighborY="-299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89D5C-AB2A-4EFE-A622-768DC3D3BB0F}" type="pres">
      <dgm:prSet presAssocID="{EA5E483F-454B-4246-905F-07CF93359990}" presName="descendantText" presStyleLbl="alignAcc1" presStyleIdx="3" presStyleCnt="4" custScaleY="76314" custLinFactNeighborX="-318" custLinFactNeighborY="-459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01BCCC-2CDA-4522-8C2A-56E90336BD9D}" type="presOf" srcId="{02D0A081-4730-460C-942E-FA97FB4D05B0}" destId="{77E019C6-0782-4008-A315-3F82757F1EE6}" srcOrd="0" destOrd="0" presId="urn:microsoft.com/office/officeart/2005/8/layout/chevron2"/>
    <dgm:cxn modelId="{AF059486-4210-4E56-B1E5-82D6881476C9}" srcId="{BEC0697D-0B5E-4B1F-A1B5-C950E070D0D8}" destId="{EC4F8BD4-B675-42CE-A5DC-156846D231F9}" srcOrd="0" destOrd="0" parTransId="{CDBCD484-A437-4096-978D-AF63AE6BFE02}" sibTransId="{8899F402-EACC-4411-9D96-AA24458CAD75}"/>
    <dgm:cxn modelId="{053C6204-63E1-4308-8D7B-07E4C2244388}" srcId="{EC4F8BD4-B675-42CE-A5DC-156846D231F9}" destId="{411909B5-90E6-4569-AB47-07CDE5B17EAB}" srcOrd="1" destOrd="0" parTransId="{4026E3CD-35E1-424C-AA24-9C00FBA69C85}" sibTransId="{01B3B1AB-AE81-4447-AC7F-E70B38FD52CF}"/>
    <dgm:cxn modelId="{19A33489-0E1E-40E9-B071-79430E2CF35F}" srcId="{EC4F8BD4-B675-42CE-A5DC-156846D231F9}" destId="{FDED7930-174D-4131-91D7-38BD3693663B}" srcOrd="2" destOrd="0" parTransId="{BC19691E-2A12-4B43-8925-2C2608BC65EE}" sibTransId="{FD88A6C9-546C-494B-8083-7912F0476940}"/>
    <dgm:cxn modelId="{B3346D7A-D80B-420F-B4CC-A8103922A0D9}" type="presOf" srcId="{E050BCA4-1426-476A-867E-53725D7059FE}" destId="{657074FF-FF0D-4C7E-9EC4-4A916DADAFA5}" srcOrd="0" destOrd="0" presId="urn:microsoft.com/office/officeart/2005/8/layout/chevron2"/>
    <dgm:cxn modelId="{E55F2D61-15E8-4533-A1F6-7B476CC1CFC9}" type="presOf" srcId="{8A5946BC-76EB-4EB5-B6DD-8400E495371F}" destId="{C7068DC8-B8D8-4F28-9BD7-06773DD5B13E}" srcOrd="0" destOrd="0" presId="urn:microsoft.com/office/officeart/2005/8/layout/chevron2"/>
    <dgm:cxn modelId="{37967D15-B7E5-4456-9EB4-10665F6AEFE2}" type="presOf" srcId="{10D34774-452F-4159-B6D7-8D27AD23AA56}" destId="{28C70524-AFF8-4CC4-B982-31D22A2C016F}" srcOrd="0" destOrd="1" presId="urn:microsoft.com/office/officeart/2005/8/layout/chevron2"/>
    <dgm:cxn modelId="{74C1448B-8023-4424-B627-A4D615D0A176}" type="presOf" srcId="{DB4A8932-E89B-4D0F-BBF6-8869D266A0D4}" destId="{10E89D5C-AB2A-4EFE-A622-768DC3D3BB0F}" srcOrd="0" destOrd="0" presId="urn:microsoft.com/office/officeart/2005/8/layout/chevron2"/>
    <dgm:cxn modelId="{FF2879F9-3B7B-4255-86A8-D451F1F390A2}" type="presOf" srcId="{BEC0697D-0B5E-4B1F-A1B5-C950E070D0D8}" destId="{261699B5-DD70-4002-AF7F-F7F5C0651D7F}" srcOrd="0" destOrd="0" presId="urn:microsoft.com/office/officeart/2005/8/layout/chevron2"/>
    <dgm:cxn modelId="{1EB9F561-59C0-4C24-9711-C097D9B40B2E}" srcId="{F2F33417-E8E3-404E-BE73-68B3E7D3E3BC}" destId="{EA5E483F-454B-4246-905F-07CF93359990}" srcOrd="3" destOrd="0" parTransId="{68EF61FE-0D3D-4EBB-829E-FE92A07B5BFE}" sibTransId="{698D32C2-E88B-4004-A6B4-ACAA8F5159A0}"/>
    <dgm:cxn modelId="{CB47FBE5-EC43-40BE-A106-17CB771DCA4D}" srcId="{F2F33417-E8E3-404E-BE73-68B3E7D3E3BC}" destId="{E050BCA4-1426-476A-867E-53725D7059FE}" srcOrd="0" destOrd="0" parTransId="{841DF04B-A872-4381-83BC-8E6AC6E1D3DA}" sibTransId="{9E078E01-3FC4-4AEE-9B3C-52AE3616B821}"/>
    <dgm:cxn modelId="{39C67200-A7F1-401D-AB56-E97755424265}" type="presOf" srcId="{EC4F8BD4-B675-42CE-A5DC-156846D231F9}" destId="{28C70524-AFF8-4CC4-B982-31D22A2C016F}" srcOrd="0" destOrd="0" presId="urn:microsoft.com/office/officeart/2005/8/layout/chevron2"/>
    <dgm:cxn modelId="{356F45B7-1842-4241-8F82-7B49518229C8}" srcId="{F2F33417-E8E3-404E-BE73-68B3E7D3E3BC}" destId="{BEC0697D-0B5E-4B1F-A1B5-C950E070D0D8}" srcOrd="2" destOrd="0" parTransId="{F7ECC7AE-36C8-460B-858D-D14A2DC1E138}" sibTransId="{5E198549-8350-40C8-BFBA-5B287BCCCFC0}"/>
    <dgm:cxn modelId="{BA2518A6-E14F-4960-9148-A94BA0600EA8}" srcId="{EC4F8BD4-B675-42CE-A5DC-156846D231F9}" destId="{10D34774-452F-4159-B6D7-8D27AD23AA56}" srcOrd="0" destOrd="0" parTransId="{052586FE-C5D4-436F-98C0-01AD4E6EAC2A}" sibTransId="{B34EBD98-15D2-4681-8604-D3E330D66685}"/>
    <dgm:cxn modelId="{042ACCAA-D71A-45E6-A3BE-044597AACF7B}" srcId="{EA5E483F-454B-4246-905F-07CF93359990}" destId="{DB4A8932-E89B-4D0F-BBF6-8869D266A0D4}" srcOrd="0" destOrd="0" parTransId="{53B3961E-4034-4BEC-A86F-786A031C58DC}" sibTransId="{219DBD48-0C3A-4F4D-AB0B-F1E74D199196}"/>
    <dgm:cxn modelId="{1F4FA372-0201-4F7C-BB05-23C1BBA68306}" srcId="{02D0A081-4730-460C-942E-FA97FB4D05B0}" destId="{75DD0604-5433-470C-B014-1E145EA0E46F}" srcOrd="0" destOrd="0" parTransId="{D3C5B53E-C94A-487D-A721-C819573D9DA9}" sibTransId="{7657C05A-FFE2-4391-8625-FA056B9A389E}"/>
    <dgm:cxn modelId="{9738CDB1-745A-4824-9CF9-13A68A147A08}" srcId="{E050BCA4-1426-476A-867E-53725D7059FE}" destId="{8A5946BC-76EB-4EB5-B6DD-8400E495371F}" srcOrd="0" destOrd="0" parTransId="{240F198A-17E5-4C54-A7B4-C92165573AA2}" sibTransId="{282A20CB-3E0F-4E21-9E32-C338DF95AB20}"/>
    <dgm:cxn modelId="{47826AF8-22E1-4B67-B1F4-9E4BE6C07DF5}" type="presOf" srcId="{F2F33417-E8E3-404E-BE73-68B3E7D3E3BC}" destId="{A2B01508-AB18-4342-BB91-A7FED93ED6CD}" srcOrd="0" destOrd="0" presId="urn:microsoft.com/office/officeart/2005/8/layout/chevron2"/>
    <dgm:cxn modelId="{3DDD36AE-30A1-4E44-A496-E97262579DB9}" srcId="{F2F33417-E8E3-404E-BE73-68B3E7D3E3BC}" destId="{02D0A081-4730-460C-942E-FA97FB4D05B0}" srcOrd="1" destOrd="0" parTransId="{FE69E412-F3BB-4C75-8D8D-03726996F540}" sibTransId="{37506C09-A7EF-4417-8421-BD838168B3C6}"/>
    <dgm:cxn modelId="{B29DB8D5-FE3C-4D3B-9A89-67D6A9B02917}" type="presOf" srcId="{75DD0604-5433-470C-B014-1E145EA0E46F}" destId="{2F4E162E-CDB9-4565-A8F4-7DC5D4066070}" srcOrd="0" destOrd="0" presId="urn:microsoft.com/office/officeart/2005/8/layout/chevron2"/>
    <dgm:cxn modelId="{B1455189-7E78-4891-8B34-F3A298D7993D}" type="presOf" srcId="{411909B5-90E6-4569-AB47-07CDE5B17EAB}" destId="{28C70524-AFF8-4CC4-B982-31D22A2C016F}" srcOrd="0" destOrd="2" presId="urn:microsoft.com/office/officeart/2005/8/layout/chevron2"/>
    <dgm:cxn modelId="{FB7AD65F-9E15-40B1-B917-8685F12436FB}" type="presOf" srcId="{EA5E483F-454B-4246-905F-07CF93359990}" destId="{A0C957DA-E2BF-4FCC-995D-26798BC93743}" srcOrd="0" destOrd="0" presId="urn:microsoft.com/office/officeart/2005/8/layout/chevron2"/>
    <dgm:cxn modelId="{D84CDF3F-B468-4BC8-94F4-BEA03F6F38C7}" type="presOf" srcId="{FDED7930-174D-4131-91D7-38BD3693663B}" destId="{28C70524-AFF8-4CC4-B982-31D22A2C016F}" srcOrd="0" destOrd="3" presId="urn:microsoft.com/office/officeart/2005/8/layout/chevron2"/>
    <dgm:cxn modelId="{85647FA2-222D-4556-B3FA-556B4FAADE3B}" type="presParOf" srcId="{A2B01508-AB18-4342-BB91-A7FED93ED6CD}" destId="{385D341D-A05B-4841-AFF3-85FD28426086}" srcOrd="0" destOrd="0" presId="urn:microsoft.com/office/officeart/2005/8/layout/chevron2"/>
    <dgm:cxn modelId="{5E9F98E8-F10F-437F-995E-77D304A51FB5}" type="presParOf" srcId="{385D341D-A05B-4841-AFF3-85FD28426086}" destId="{657074FF-FF0D-4C7E-9EC4-4A916DADAFA5}" srcOrd="0" destOrd="0" presId="urn:microsoft.com/office/officeart/2005/8/layout/chevron2"/>
    <dgm:cxn modelId="{AC2B6FB9-C052-460A-B7C2-C6789871CB1F}" type="presParOf" srcId="{385D341D-A05B-4841-AFF3-85FD28426086}" destId="{C7068DC8-B8D8-4F28-9BD7-06773DD5B13E}" srcOrd="1" destOrd="0" presId="urn:microsoft.com/office/officeart/2005/8/layout/chevron2"/>
    <dgm:cxn modelId="{74941554-75A8-4DB7-B0F0-DCE12BB4C614}" type="presParOf" srcId="{A2B01508-AB18-4342-BB91-A7FED93ED6CD}" destId="{8A96BC23-F61C-4362-9F34-90C731705EFB}" srcOrd="1" destOrd="0" presId="urn:microsoft.com/office/officeart/2005/8/layout/chevron2"/>
    <dgm:cxn modelId="{41638926-7CB4-4B0B-9587-DEC10E78B489}" type="presParOf" srcId="{A2B01508-AB18-4342-BB91-A7FED93ED6CD}" destId="{7E316616-C051-4E9C-BDC9-617B14ADCAEF}" srcOrd="2" destOrd="0" presId="urn:microsoft.com/office/officeart/2005/8/layout/chevron2"/>
    <dgm:cxn modelId="{9677F52D-735A-4189-8084-E3EEFEB24C7F}" type="presParOf" srcId="{7E316616-C051-4E9C-BDC9-617B14ADCAEF}" destId="{77E019C6-0782-4008-A315-3F82757F1EE6}" srcOrd="0" destOrd="0" presId="urn:microsoft.com/office/officeart/2005/8/layout/chevron2"/>
    <dgm:cxn modelId="{0BCF9C76-A12D-4EB9-AA78-1FE674CB3E7B}" type="presParOf" srcId="{7E316616-C051-4E9C-BDC9-617B14ADCAEF}" destId="{2F4E162E-CDB9-4565-A8F4-7DC5D4066070}" srcOrd="1" destOrd="0" presId="urn:microsoft.com/office/officeart/2005/8/layout/chevron2"/>
    <dgm:cxn modelId="{38A6BFE3-A500-4ADC-A905-0FF729E28138}" type="presParOf" srcId="{A2B01508-AB18-4342-BB91-A7FED93ED6CD}" destId="{CB22CBAF-31CA-4206-BE67-A48B059945E5}" srcOrd="3" destOrd="0" presId="urn:microsoft.com/office/officeart/2005/8/layout/chevron2"/>
    <dgm:cxn modelId="{54657FF3-12F6-4AE2-AF32-00CE4936BD32}" type="presParOf" srcId="{A2B01508-AB18-4342-BB91-A7FED93ED6CD}" destId="{9D341FF2-22BA-4541-AA30-E9469CF68955}" srcOrd="4" destOrd="0" presId="urn:microsoft.com/office/officeart/2005/8/layout/chevron2"/>
    <dgm:cxn modelId="{079785E6-56F1-466A-881A-FEB883F3792B}" type="presParOf" srcId="{9D341FF2-22BA-4541-AA30-E9469CF68955}" destId="{261699B5-DD70-4002-AF7F-F7F5C0651D7F}" srcOrd="0" destOrd="0" presId="urn:microsoft.com/office/officeart/2005/8/layout/chevron2"/>
    <dgm:cxn modelId="{6EC5ADA4-B8D0-4788-B948-0AD496D2C5AE}" type="presParOf" srcId="{9D341FF2-22BA-4541-AA30-E9469CF68955}" destId="{28C70524-AFF8-4CC4-B982-31D22A2C016F}" srcOrd="1" destOrd="0" presId="urn:microsoft.com/office/officeart/2005/8/layout/chevron2"/>
    <dgm:cxn modelId="{C38B89B6-099E-4660-84EA-5AADFB934DA9}" type="presParOf" srcId="{A2B01508-AB18-4342-BB91-A7FED93ED6CD}" destId="{4759E9CD-38FE-4242-B47E-32D94CF3044B}" srcOrd="5" destOrd="0" presId="urn:microsoft.com/office/officeart/2005/8/layout/chevron2"/>
    <dgm:cxn modelId="{BDB7DB23-C22F-45D9-A530-B9668D74F57B}" type="presParOf" srcId="{A2B01508-AB18-4342-BB91-A7FED93ED6CD}" destId="{D226A563-D037-44BB-9547-CD48EDF43CAF}" srcOrd="6" destOrd="0" presId="urn:microsoft.com/office/officeart/2005/8/layout/chevron2"/>
    <dgm:cxn modelId="{224781FB-635A-4A72-83B1-2E4E8AC9985C}" type="presParOf" srcId="{D226A563-D037-44BB-9547-CD48EDF43CAF}" destId="{A0C957DA-E2BF-4FCC-995D-26798BC93743}" srcOrd="0" destOrd="0" presId="urn:microsoft.com/office/officeart/2005/8/layout/chevron2"/>
    <dgm:cxn modelId="{139FF5E8-2BC9-42BB-B03E-AE08798EE4E6}" type="presParOf" srcId="{D226A563-D037-44BB-9547-CD48EDF43CAF}" destId="{10E89D5C-AB2A-4EFE-A622-768DC3D3BB0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89C9F-8986-4BA7-B16E-27C95B6F5075}">
      <dsp:nvSpPr>
        <dsp:cNvPr id="0" name=""/>
        <dsp:cNvSpPr/>
      </dsp:nvSpPr>
      <dsp:spPr>
        <a:xfrm>
          <a:off x="0" y="316555"/>
          <a:ext cx="8458199" cy="7709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450" tIns="208280" rIns="65645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not available on Direct PLUS Loans for parents or Direct Consolidation Loans that paid a PLUS Loan for a parent</a:t>
          </a:r>
          <a:endParaRPr lang="en-US" sz="1600" kern="1200"/>
        </a:p>
      </dsp:txBody>
      <dsp:txXfrm>
        <a:off x="0" y="316555"/>
        <a:ext cx="8458199" cy="770996"/>
      </dsp:txXfrm>
    </dsp:sp>
    <dsp:sp modelId="{03D04E6E-D13A-4711-B731-BE312376D6EE}">
      <dsp:nvSpPr>
        <dsp:cNvPr id="0" name=""/>
        <dsp:cNvSpPr/>
      </dsp:nvSpPr>
      <dsp:spPr>
        <a:xfrm>
          <a:off x="422910" y="70820"/>
          <a:ext cx="6327672" cy="393191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Income-Based Repayment (IBR) Plan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42104" y="90014"/>
        <a:ext cx="6289284" cy="354803"/>
      </dsp:txXfrm>
    </dsp:sp>
    <dsp:sp modelId="{CF1ACDC0-AF91-4D04-98D4-6B02A70C58F2}">
      <dsp:nvSpPr>
        <dsp:cNvPr id="0" name=""/>
        <dsp:cNvSpPr/>
      </dsp:nvSpPr>
      <dsp:spPr>
        <a:xfrm>
          <a:off x="0" y="1351491"/>
          <a:ext cx="8458199" cy="5507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450" tIns="208280" rIns="65645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not available on Direct PLUS Loans for parents or Direct PLUS Consolidation Loans</a:t>
          </a:r>
          <a:endParaRPr lang="en-US" sz="1600" kern="1200" dirty="0"/>
        </a:p>
      </dsp:txBody>
      <dsp:txXfrm>
        <a:off x="0" y="1351491"/>
        <a:ext cx="8458199" cy="550711"/>
      </dsp:txXfrm>
    </dsp:sp>
    <dsp:sp modelId="{B7C0D233-311D-400F-813D-75EEFCD568BA}">
      <dsp:nvSpPr>
        <dsp:cNvPr id="0" name=""/>
        <dsp:cNvSpPr/>
      </dsp:nvSpPr>
      <dsp:spPr>
        <a:xfrm>
          <a:off x="422910" y="1141499"/>
          <a:ext cx="6327672" cy="357447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Income-Contingent Repayment (ICR) Plan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40359" y="1158948"/>
        <a:ext cx="6292774" cy="322549"/>
      </dsp:txXfrm>
    </dsp:sp>
    <dsp:sp modelId="{669F6DF8-C5F2-4179-8895-9BCF8D39B6FE}">
      <dsp:nvSpPr>
        <dsp:cNvPr id="0" name=""/>
        <dsp:cNvSpPr/>
      </dsp:nvSpPr>
      <dsp:spPr>
        <a:xfrm>
          <a:off x="0" y="2157828"/>
          <a:ext cx="8458199" cy="7709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450" tIns="208280" rIns="65645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not available on Direct PLUS Loans for parents or Direct Consolidation Loans that paid a PLUS Loan for a parent</a:t>
          </a:r>
          <a:endParaRPr lang="en-US" sz="1600" kern="1200" dirty="0"/>
        </a:p>
      </dsp:txBody>
      <dsp:txXfrm>
        <a:off x="0" y="2157828"/>
        <a:ext cx="8458199" cy="770996"/>
      </dsp:txXfrm>
    </dsp:sp>
    <dsp:sp modelId="{69598940-F2C6-410E-8DB5-39C85F042F89}">
      <dsp:nvSpPr>
        <dsp:cNvPr id="0" name=""/>
        <dsp:cNvSpPr/>
      </dsp:nvSpPr>
      <dsp:spPr>
        <a:xfrm>
          <a:off x="422910" y="1956150"/>
          <a:ext cx="6336790" cy="349134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Pay As You Earn Repayment Plan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39953" y="1973193"/>
        <a:ext cx="6302704" cy="315048"/>
      </dsp:txXfrm>
    </dsp:sp>
    <dsp:sp modelId="{30275E3F-7929-49D6-B1C2-3B0B026F2EFA}">
      <dsp:nvSpPr>
        <dsp:cNvPr id="0" name=""/>
        <dsp:cNvSpPr/>
      </dsp:nvSpPr>
      <dsp:spPr>
        <a:xfrm>
          <a:off x="0" y="3184450"/>
          <a:ext cx="8458199" cy="5507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450" tIns="208280" rIns="65645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with a 10-year repayment period</a:t>
          </a:r>
          <a:endParaRPr lang="en-US" sz="1600" kern="1200" dirty="0"/>
        </a:p>
      </dsp:txBody>
      <dsp:txXfrm>
        <a:off x="0" y="3184450"/>
        <a:ext cx="8458199" cy="550711"/>
      </dsp:txXfrm>
    </dsp:sp>
    <dsp:sp modelId="{81B33613-B408-4B8C-AC0D-8552BD75295D}">
      <dsp:nvSpPr>
        <dsp:cNvPr id="0" name=""/>
        <dsp:cNvSpPr/>
      </dsp:nvSpPr>
      <dsp:spPr>
        <a:xfrm>
          <a:off x="422910" y="2982772"/>
          <a:ext cx="6339869" cy="349134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Standard Repayment Plan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39953" y="2999815"/>
        <a:ext cx="6305783" cy="315048"/>
      </dsp:txXfrm>
    </dsp:sp>
    <dsp:sp modelId="{46AF6551-0112-4A97-A76F-E3955D967BD9}">
      <dsp:nvSpPr>
        <dsp:cNvPr id="0" name=""/>
        <dsp:cNvSpPr/>
      </dsp:nvSpPr>
      <dsp:spPr>
        <a:xfrm>
          <a:off x="0" y="4037894"/>
          <a:ext cx="8458199" cy="920485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450" tIns="208280" rIns="65645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600" kern="1200" dirty="0" smtClean="0"/>
            <a:t>with payments that are at least equal to the monthly payment amount that would have been required under the Standard Repayment Plan with a 10-year repayment period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0" y="4037894"/>
        <a:ext cx="8458199" cy="920485"/>
      </dsp:txXfrm>
    </dsp:sp>
    <dsp:sp modelId="{5BBE1835-9D67-48B2-925C-EAD7FF4BEFD7}">
      <dsp:nvSpPr>
        <dsp:cNvPr id="0" name=""/>
        <dsp:cNvSpPr/>
      </dsp:nvSpPr>
      <dsp:spPr>
        <a:xfrm>
          <a:off x="422910" y="3789109"/>
          <a:ext cx="6339869" cy="39624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Any other Direct Loan Program Repayment Plan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42253" y="3808452"/>
        <a:ext cx="6301183" cy="3575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6976A-8B51-4F4F-804A-6D386891FE38}">
      <dsp:nvSpPr>
        <dsp:cNvPr id="0" name=""/>
        <dsp:cNvSpPr/>
      </dsp:nvSpPr>
      <dsp:spPr>
        <a:xfrm>
          <a:off x="3872039" y="882051"/>
          <a:ext cx="6799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9921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4194236" y="924218"/>
        <a:ext cx="35526" cy="7105"/>
      </dsp:txXfrm>
    </dsp:sp>
    <dsp:sp modelId="{8C408971-0485-44D3-9FE5-74EDFDD932E0}">
      <dsp:nvSpPr>
        <dsp:cNvPr id="0" name=""/>
        <dsp:cNvSpPr/>
      </dsp:nvSpPr>
      <dsp:spPr>
        <a:xfrm>
          <a:off x="784613" y="1003"/>
          <a:ext cx="3089225" cy="185353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Must have been made after October 1, 2007 </a:t>
          </a:r>
          <a:endParaRPr lang="en-US" sz="1600" b="1" kern="1200" dirty="0"/>
        </a:p>
      </dsp:txBody>
      <dsp:txXfrm>
        <a:off x="784613" y="1003"/>
        <a:ext cx="3089225" cy="1853535"/>
      </dsp:txXfrm>
    </dsp:sp>
    <dsp:sp modelId="{3EFA933D-3CF7-4C14-BD0B-28137F21E4DB}">
      <dsp:nvSpPr>
        <dsp:cNvPr id="0" name=""/>
        <dsp:cNvSpPr/>
      </dsp:nvSpPr>
      <dsp:spPr>
        <a:xfrm>
          <a:off x="2350974" y="1852739"/>
          <a:ext cx="3777999" cy="204564"/>
        </a:xfrm>
        <a:custGeom>
          <a:avLst/>
          <a:gdLst/>
          <a:ahLst/>
          <a:cxnLst/>
          <a:rect l="0" t="0" r="0" b="0"/>
          <a:pathLst>
            <a:path>
              <a:moveTo>
                <a:pt x="3777999" y="0"/>
              </a:moveTo>
              <a:lnTo>
                <a:pt x="3777999" y="119382"/>
              </a:lnTo>
              <a:lnTo>
                <a:pt x="0" y="119382"/>
              </a:lnTo>
              <a:lnTo>
                <a:pt x="0" y="204564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4145341" y="1951468"/>
        <a:ext cx="189265" cy="7105"/>
      </dsp:txXfrm>
    </dsp:sp>
    <dsp:sp modelId="{A98D469B-9088-49CE-8AA4-2D84F60D0562}">
      <dsp:nvSpPr>
        <dsp:cNvPr id="0" name=""/>
        <dsp:cNvSpPr/>
      </dsp:nvSpPr>
      <dsp:spPr>
        <a:xfrm>
          <a:off x="4584360" y="1003"/>
          <a:ext cx="3089225" cy="1853535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Must be on-time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(no later than 15 days after the scheduled due date) </a:t>
          </a:r>
          <a:endParaRPr lang="en-US" sz="1600" kern="1200" dirty="0"/>
        </a:p>
      </dsp:txBody>
      <dsp:txXfrm>
        <a:off x="4584360" y="1003"/>
        <a:ext cx="3089225" cy="1853535"/>
      </dsp:txXfrm>
    </dsp:sp>
    <dsp:sp modelId="{45D74576-3290-4764-9E76-78E73FEBA6E2}">
      <dsp:nvSpPr>
        <dsp:cNvPr id="0" name=""/>
        <dsp:cNvSpPr/>
      </dsp:nvSpPr>
      <dsp:spPr>
        <a:xfrm>
          <a:off x="3893787" y="2970750"/>
          <a:ext cx="6799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9921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4215985" y="3012918"/>
        <a:ext cx="35526" cy="7105"/>
      </dsp:txXfrm>
    </dsp:sp>
    <dsp:sp modelId="{9279714C-D039-4779-B415-F55E5D37B8FA}">
      <dsp:nvSpPr>
        <dsp:cNvPr id="0" name=""/>
        <dsp:cNvSpPr/>
      </dsp:nvSpPr>
      <dsp:spPr>
        <a:xfrm>
          <a:off x="806361" y="2089703"/>
          <a:ext cx="3089225" cy="1853535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Must be made each month </a:t>
          </a:r>
          <a:r>
            <a:rPr lang="en-US" sz="1600" kern="1200" smtClean="0"/>
            <a:t>(satisfying the monthly installment amount that was due for that month) </a:t>
          </a:r>
          <a:endParaRPr lang="en-US" sz="1600" kern="1200" dirty="0"/>
        </a:p>
      </dsp:txBody>
      <dsp:txXfrm>
        <a:off x="806361" y="2089703"/>
        <a:ext cx="3089225" cy="1853535"/>
      </dsp:txXfrm>
    </dsp:sp>
    <dsp:sp modelId="{D81B92E8-364A-4A1E-8F9A-CF7E260B075E}">
      <dsp:nvSpPr>
        <dsp:cNvPr id="0" name=""/>
        <dsp:cNvSpPr/>
      </dsp:nvSpPr>
      <dsp:spPr>
        <a:xfrm>
          <a:off x="4606109" y="2089703"/>
          <a:ext cx="3089225" cy="1853535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Must be made when the loan is not in a default status</a:t>
          </a:r>
          <a:endParaRPr lang="en-US" sz="1600" kern="1200" dirty="0"/>
        </a:p>
      </dsp:txBody>
      <dsp:txXfrm>
        <a:off x="4606109" y="2089703"/>
        <a:ext cx="3089225" cy="18535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074FF-FF0D-4C7E-9EC4-4A916DADAFA5}">
      <dsp:nvSpPr>
        <dsp:cNvPr id="0" name=""/>
        <dsp:cNvSpPr/>
      </dsp:nvSpPr>
      <dsp:spPr>
        <a:xfrm rot="5400000">
          <a:off x="-168048" y="170168"/>
          <a:ext cx="1120324" cy="784227"/>
        </a:xfrm>
        <a:prstGeom prst="chevron">
          <a:avLst/>
        </a:prstGeom>
        <a:solidFill>
          <a:srgbClr val="006600">
            <a:alpha val="89804"/>
          </a:srgb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/>
        </a:p>
      </dsp:txBody>
      <dsp:txXfrm rot="-5400000">
        <a:off x="1" y="394234"/>
        <a:ext cx="784227" cy="336097"/>
      </dsp:txXfrm>
    </dsp:sp>
    <dsp:sp modelId="{C7068DC8-B8D8-4F28-9BD7-06773DD5B13E}">
      <dsp:nvSpPr>
        <dsp:cNvPr id="0" name=""/>
        <dsp:cNvSpPr/>
      </dsp:nvSpPr>
      <dsp:spPr>
        <a:xfrm rot="5400000">
          <a:off x="3977169" y="-3126841"/>
          <a:ext cx="602288" cy="69881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Borrower receives form packet, which is standard with all servicers, and includes a cover letter, Employment Certification Form and instructions.</a:t>
          </a:r>
          <a:endParaRPr lang="en-US" sz="1400" b="1" kern="1200" dirty="0"/>
        </a:p>
      </dsp:txBody>
      <dsp:txXfrm rot="-5400000">
        <a:off x="784228" y="95501"/>
        <a:ext cx="6958771" cy="543486"/>
      </dsp:txXfrm>
    </dsp:sp>
    <dsp:sp modelId="{77E019C6-0782-4008-A315-3F82757F1EE6}">
      <dsp:nvSpPr>
        <dsp:cNvPr id="0" name=""/>
        <dsp:cNvSpPr/>
      </dsp:nvSpPr>
      <dsp:spPr>
        <a:xfrm rot="5400000">
          <a:off x="-168048" y="980917"/>
          <a:ext cx="1120324" cy="784227"/>
        </a:xfrm>
        <a:prstGeom prst="chevron">
          <a:avLst/>
        </a:prstGeom>
        <a:solidFill>
          <a:srgbClr val="339933">
            <a:alpha val="76471"/>
          </a:srgb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/>
        </a:p>
      </dsp:txBody>
      <dsp:txXfrm rot="-5400000">
        <a:off x="1" y="1204983"/>
        <a:ext cx="784227" cy="336097"/>
      </dsp:txXfrm>
    </dsp:sp>
    <dsp:sp modelId="{2F4E162E-CDB9-4565-A8F4-7DC5D4066070}">
      <dsp:nvSpPr>
        <dsp:cNvPr id="0" name=""/>
        <dsp:cNvSpPr/>
      </dsp:nvSpPr>
      <dsp:spPr>
        <a:xfrm rot="5400000">
          <a:off x="3993033" y="-2335450"/>
          <a:ext cx="570560" cy="69881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Borrower submits Employment Certification Form. </a:t>
          </a:r>
          <a:endParaRPr lang="en-US" sz="1400" kern="1200" dirty="0"/>
        </a:p>
      </dsp:txBody>
      <dsp:txXfrm rot="-5400000">
        <a:off x="784227" y="901208"/>
        <a:ext cx="6960320" cy="514856"/>
      </dsp:txXfrm>
    </dsp:sp>
    <dsp:sp modelId="{261699B5-DD70-4002-AF7F-F7F5C0651D7F}">
      <dsp:nvSpPr>
        <dsp:cNvPr id="0" name=""/>
        <dsp:cNvSpPr/>
      </dsp:nvSpPr>
      <dsp:spPr>
        <a:xfrm rot="5400000">
          <a:off x="-168048" y="1934547"/>
          <a:ext cx="1120324" cy="784227"/>
        </a:xfrm>
        <a:prstGeom prst="chevron">
          <a:avLst/>
        </a:prstGeom>
        <a:solidFill>
          <a:srgbClr val="00CC00">
            <a:alpha val="63137"/>
          </a:srgb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 rot="-5400000">
        <a:off x="1" y="2158613"/>
        <a:ext cx="784227" cy="336097"/>
      </dsp:txXfrm>
    </dsp:sp>
    <dsp:sp modelId="{28C70524-AFF8-4CC4-B982-31D22A2C016F}">
      <dsp:nvSpPr>
        <dsp:cNvPr id="0" name=""/>
        <dsp:cNvSpPr/>
      </dsp:nvSpPr>
      <dsp:spPr>
        <a:xfrm rot="5400000">
          <a:off x="3781196" y="-1409133"/>
          <a:ext cx="994233" cy="69881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Employer is approved public service organization.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Borrower receives approval notification.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Eligible loans are transferred to FedLoan Servicing, if applicable.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Borrower receives notification of qualifying payments made with all prior servicers.</a:t>
          </a:r>
          <a:endParaRPr lang="en-US" sz="1400" kern="1200" dirty="0"/>
        </a:p>
      </dsp:txBody>
      <dsp:txXfrm rot="-5400000">
        <a:off x="784227" y="1636370"/>
        <a:ext cx="6939638" cy="897165"/>
      </dsp:txXfrm>
    </dsp:sp>
    <dsp:sp modelId="{A0C957DA-E2BF-4FCC-995D-26798BC93743}">
      <dsp:nvSpPr>
        <dsp:cNvPr id="0" name=""/>
        <dsp:cNvSpPr/>
      </dsp:nvSpPr>
      <dsp:spPr>
        <a:xfrm rot="5400000">
          <a:off x="-168048" y="2899588"/>
          <a:ext cx="1120324" cy="784227"/>
        </a:xfrm>
        <a:prstGeom prst="chevron">
          <a:avLst/>
        </a:prstGeom>
        <a:solidFill>
          <a:srgbClr val="5EA426">
            <a:alpha val="50000"/>
          </a:srgb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/>
        </a:p>
      </dsp:txBody>
      <dsp:txXfrm rot="-5400000">
        <a:off x="1" y="3123654"/>
        <a:ext cx="784227" cy="336097"/>
      </dsp:txXfrm>
    </dsp:sp>
    <dsp:sp modelId="{10E89D5C-AB2A-4EFE-A622-768DC3D3BB0F}">
      <dsp:nvSpPr>
        <dsp:cNvPr id="0" name=""/>
        <dsp:cNvSpPr/>
      </dsp:nvSpPr>
      <dsp:spPr>
        <a:xfrm rot="5400000">
          <a:off x="3978227" y="-396824"/>
          <a:ext cx="555727" cy="69881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 borrower will be reminded annually, via email, to submit a new ECF if employed with a qualifying public service organization since the last ECF was submitted.</a:t>
          </a:r>
          <a:endParaRPr lang="en-US" sz="1400" b="1" kern="1200" dirty="0"/>
        </a:p>
      </dsp:txBody>
      <dsp:txXfrm rot="-5400000">
        <a:off x="762005" y="2846526"/>
        <a:ext cx="6961044" cy="501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C6EC9617-17E4-47F6-9139-CF733329E3BD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4498A792-7770-4AC4-A594-106A4662C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0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167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334" y="4409758"/>
            <a:ext cx="5122333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9515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167" y="8819515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A6BA3D-F245-416E-9CCE-178D7FDEB0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72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you believe that your institution would be a qualified employer for your employees?</a:t>
            </a:r>
          </a:p>
          <a:p>
            <a:r>
              <a:rPr lang="en-US" dirty="0" smtClean="0"/>
              <a:t>Yes</a:t>
            </a:r>
          </a:p>
          <a:p>
            <a:r>
              <a:rPr lang="en-US" dirty="0" smtClean="0"/>
              <a:t>No</a:t>
            </a:r>
          </a:p>
          <a:p>
            <a:r>
              <a:rPr lang="en-US" dirty="0" smtClean="0"/>
              <a:t>I don’t know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6BA3D-F245-416E-9CCE-178D7FDEB0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97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7051" indent="-287327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9308" indent="-229861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9032" indent="-229861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68755" indent="-229861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28478" indent="-2298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88201" indent="-2298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47925" indent="-2298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07648" indent="-2298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F185794-1E02-40B2-8868-942F314C2B16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94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7051" indent="-287327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9308" indent="-229861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9032" indent="-229861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68755" indent="-229861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28478" indent="-2298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88201" indent="-2298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47925" indent="-2298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07648" indent="-2298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FE5814D-8185-4FEF-B421-502ED0A3DC7E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04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the Employment Certification Form has been released, what is the primary denial reason? Yes</a:t>
            </a:r>
          </a:p>
          <a:p>
            <a:r>
              <a:rPr lang="en-US" dirty="0" smtClean="0"/>
              <a:t>Missing/Incorrect Info on ECF</a:t>
            </a:r>
          </a:p>
          <a:p>
            <a:r>
              <a:rPr lang="en-US" dirty="0" smtClean="0"/>
              <a:t>Employer not qualifying</a:t>
            </a:r>
          </a:p>
          <a:p>
            <a:r>
              <a:rPr lang="en-US" dirty="0" smtClean="0"/>
              <a:t>Loans not eligible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6BA3D-F245-416E-9CCE-178D7FDEB06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98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6BA3D-F245-416E-9CCE-178D7FDEB06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6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6BA3D-F245-416E-9CCE-178D7FDEB06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84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ＭＳ Ｐゴシック" pitchFamily="-1" charset="-128"/>
              </a:rPr>
              <a:t>This slide should be displayed at the end of the Power Point presentation.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8561392" indent="-38096602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647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29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94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5915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fld id="{A8BA9F7D-6FBF-4DF2-B482-A21BD0AF5083}" type="slidenum">
              <a:rPr lang="en-US" sz="1200">
                <a:solidFill>
                  <a:prstClr val="black"/>
                </a:solidFill>
              </a:rPr>
              <a:pPr/>
              <a:t>28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0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2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13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2286000"/>
            <a:ext cx="7772400" cy="38100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3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32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1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1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9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42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86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1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&lt;#&gt;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fedloan.org/psl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.gov/Agencies.s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rs.gov/Charities-%26-Non-Profits/Charitable-Organizations/Private-Foundations" TargetMode="External"/><Relationship Id="rId5" Type="http://schemas.openxmlformats.org/officeDocument/2006/relationships/hyperlink" Target="http://www.irs.gov/charities/index.html" TargetMode="External"/><Relationship Id="rId4" Type="http://schemas.openxmlformats.org/officeDocument/2006/relationships/hyperlink" Target="http://www.ed.gov/edblogs/whiaiane/tribes-tcus/tribal-colleges-and-universities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fedloan.org/schools/training/index.shtml" TargetMode="External"/><Relationship Id="rId2" Type="http://schemas.openxmlformats.org/officeDocument/2006/relationships/hyperlink" Target="http://www.myfedloan.org/schools/products-tools/public-service-loan-forgiveness-toolkit.s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files.consumerfinance.gov/f/201308_cfpb_public-service-toolkit.pdf" TargetMode="External"/><Relationship Id="rId3" Type="http://schemas.openxmlformats.org/officeDocument/2006/relationships/hyperlink" Target="http://www.studentaid.ed.gov/publicservice" TargetMode="External"/><Relationship Id="rId7" Type="http://schemas.openxmlformats.org/officeDocument/2006/relationships/hyperlink" Target="http://www.finaid.org/calculators/ibr.p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yfedloan.org/schools/products-tools/public-service-loan-forgiveness-toolkit.shtml" TargetMode="External"/><Relationship Id="rId5" Type="http://schemas.openxmlformats.org/officeDocument/2006/relationships/hyperlink" Target="http://www.myfedloan.org/PSLF" TargetMode="External"/><Relationship Id="rId4" Type="http://schemas.openxmlformats.org/officeDocument/2006/relationships/hyperlink" Target="http://www.ifap.ed.gov/presentations/2011FSAConference.html" TargetMode="External"/><Relationship Id="rId9" Type="http://schemas.openxmlformats.org/officeDocument/2006/relationships/hyperlink" Target="http://files.consumerfinance.gov/f/201308_cfpb_pledge-action-guide-for-employees.pdf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ifap.ed.gov/fregisters/FR10232008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Public Service Loan Forgiveness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Presented by</a:t>
            </a:r>
          </a:p>
          <a:p>
            <a:r>
              <a:rPr lang="en-US" dirty="0" smtClean="0"/>
              <a:t>William Lindsey, FedLoan Servicing</a:t>
            </a:r>
          </a:p>
          <a:p>
            <a:r>
              <a:rPr lang="en-US" dirty="0" smtClean="0"/>
              <a:t>Proprietary Sector Representative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3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Qualifying </a:t>
            </a:r>
            <a:r>
              <a:rPr lang="en-US" dirty="0" smtClean="0"/>
              <a:t>Payments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10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58277979"/>
              </p:ext>
            </p:extLst>
          </p:nvPr>
        </p:nvGraphicFramePr>
        <p:xfrm>
          <a:off x="304800" y="1828800"/>
          <a:ext cx="8458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774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Forgiveness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Eligibility for forgiveness of an outstanding balance on an eligible Direct Loan occurs if the borrower: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Is not in default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Makes 120 separate, full monthly payments (after 10/1/07), within 15 days of due date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Makes payments under one or more PSLF-specified repayment plans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Is full-time employee of public service organization while making required payments and at time forgiveness is requested and granted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11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2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406044"/>
              </p:ext>
            </p:extLst>
          </p:nvPr>
        </p:nvGraphicFramePr>
        <p:xfrm>
          <a:off x="533400" y="1676400"/>
          <a:ext cx="8000999" cy="419651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53235"/>
                <a:gridCol w="1411941"/>
                <a:gridCol w="1411941"/>
                <a:gridCol w="1411941"/>
                <a:gridCol w="1411941"/>
              </a:tblGrid>
              <a:tr h="1691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Eligible Loan Debt - </a:t>
                      </a:r>
                      <a:r>
                        <a:rPr lang="en-US" sz="12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$31,000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(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6.8% interest 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rate/unsubsidized)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Starting 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AGI 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</a:t>
                      </a:r>
                      <a:r>
                        <a:rPr lang="en-US" sz="12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$25,000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(AGI increasing 4% annually, Poverty Level Change Rate 3%)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Family Size = 1</a:t>
                      </a: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Pay As You Earn Repayment </a:t>
                      </a:r>
                      <a:r>
                        <a:rPr lang="en-US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Plan</a:t>
                      </a: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Income Based Repayment Plan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(IBR</a:t>
                      </a:r>
                      <a:r>
                        <a:rPr lang="en-US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Income Contingent Repayment Plan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(ICR</a:t>
                      </a:r>
                      <a:r>
                        <a:rPr lang="en-US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Standard Repayment </a:t>
                      </a:r>
                      <a:r>
                        <a:rPr lang="en-US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Plan</a:t>
                      </a: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D3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First Monthly Payment</a:t>
                      </a: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$68.71</a:t>
                      </a: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$103.06</a:t>
                      </a: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$229.54</a:t>
                      </a: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$356.75</a:t>
                      </a: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Maximum Monthly Payment</a:t>
                      </a: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$114.34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$171.52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$242.51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$356.75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Total Interest Paid</a:t>
                      </a: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$10,807.54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$16,211.31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$18,423.50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$11,809.83</a:t>
                      </a: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Total Principal Paid</a:t>
                      </a: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$0.00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$0.00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$9,889.70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$31,000.00</a:t>
                      </a: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Total Amount Paid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$10,807.54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$16,211.31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$28,313.20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$42,809.83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C9"/>
                    </a:solidFill>
                  </a:tcPr>
                </a:tc>
              </a:tr>
              <a:tr h="58463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Remaining Principal Balance and Unpaid Interest</a:t>
                      </a: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$41,272.46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$35,868.69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$21,110.30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$0.00</a:t>
                      </a: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PSLF Total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Loan Forgiveness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41,272.46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$35,868.69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$21,110.30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$0.00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7007006"/>
              </p:ext>
            </p:extLst>
          </p:nvPr>
        </p:nvGraphicFramePr>
        <p:xfrm>
          <a:off x="533400" y="1752600"/>
          <a:ext cx="8000999" cy="419651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53235"/>
                <a:gridCol w="1411941"/>
                <a:gridCol w="1411941"/>
                <a:gridCol w="1411941"/>
                <a:gridCol w="1411941"/>
              </a:tblGrid>
              <a:tr h="16916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Eligible Loan Debt - </a:t>
                      </a:r>
                      <a:r>
                        <a:rPr lang="en-US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$75,000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(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6.8% interest 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rate/unsubsidized)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Starting 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AGI 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</a:t>
                      </a:r>
                      <a:r>
                        <a:rPr lang="en-US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$50,000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(AGI increasing 4% annually, Poverty Level Change Rate 3%)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Family Size = 1</a:t>
                      </a: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Pay As You Earn Repayment </a:t>
                      </a:r>
                      <a:r>
                        <a:rPr lang="en-US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Plan</a:t>
                      </a: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Income Based Repayment Plan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(IBR</a:t>
                      </a:r>
                      <a:r>
                        <a:rPr lang="en-US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Income Contingent Repayment Plan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(ICR</a:t>
                      </a:r>
                      <a:r>
                        <a:rPr lang="en-US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Standard Repayment </a:t>
                      </a:r>
                      <a:r>
                        <a:rPr lang="en-US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Plan</a:t>
                      </a: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1D3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First Monthly Payment</a:t>
                      </a: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$277.04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$415.56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$652.83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$863.10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Maximum Monthly Payment</a:t>
                      </a: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$410.87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$616.30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$766.30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$863.10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Total Interest Paid</a:t>
                      </a: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$40,822.81</a:t>
                      </a: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$48,525.50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$36,769.87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$28,572.43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Total Principal Paid</a:t>
                      </a: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$0.00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$12,708.71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$51,806.45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$75,000.00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Total Amount Paid</a:t>
                      </a: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$40,822.81</a:t>
                      </a: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$61,234.21</a:t>
                      </a:r>
                      <a:endParaRPr lang="en-US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$88,576.31</a:t>
                      </a:r>
                      <a:endParaRPr lang="en-US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$103,572.43</a:t>
                      </a:r>
                      <a:endParaRPr lang="en-US" sz="12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9C9"/>
                    </a:solidFill>
                  </a:tcPr>
                </a:tc>
              </a:tr>
              <a:tr h="58463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Remaining Principal Balance and Unpaid Interest</a:t>
                      </a: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$85,177.19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$62,404.54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$23,193.55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$0.00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PSLF Total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Loan Forgiveness</a:t>
                      </a: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$85,177.19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$62,404.54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$23,193.55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$0.00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89" marR="6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13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81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Implementation at FedLoan Servicing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800600"/>
          </a:xfrm>
        </p:spPr>
        <p:txBody>
          <a:bodyPr/>
          <a:lstStyle/>
          <a:p>
            <a:pPr marL="0" indent="0">
              <a:spcAft>
                <a:spcPts val="600"/>
              </a:spcAft>
              <a:buFontTx/>
              <a:buNone/>
              <a:defRPr/>
            </a:pPr>
            <a:r>
              <a:rPr lang="en-US" sz="2000" dirty="0" smtClean="0"/>
              <a:t>In November 2011, FedLoan Servicing was awarded the contract to service borrowers eligible for Public Service Loan Forgiveness (PSLF).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en-US" sz="2000" b="1" dirty="0" smtClean="0"/>
              <a:t>FedLoan Servicing responsibilities include:</a:t>
            </a:r>
          </a:p>
          <a:p>
            <a:pPr>
              <a:defRPr/>
            </a:pPr>
            <a:r>
              <a:rPr lang="en-US" sz="1600" dirty="0" smtClean="0"/>
              <a:t>Customer Support</a:t>
            </a:r>
          </a:p>
          <a:p>
            <a:pPr>
              <a:defRPr/>
            </a:pPr>
            <a:r>
              <a:rPr lang="en-US" sz="1600" dirty="0" smtClean="0"/>
              <a:t>Processing applications and forms related to PSLF eligibility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 smtClean="0"/>
              <a:t>Tracking qualifying payments for PSLF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 b="1" dirty="0"/>
              <a:t>Customer Support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Trained a specialized customer service and processing team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Established a dedicated, toll-free number, </a:t>
            </a:r>
            <a:r>
              <a:rPr lang="en-US" sz="1600" b="1" dirty="0"/>
              <a:t>1.855.265.4038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Provided customer service representatives available from Monday </a:t>
            </a:r>
            <a:r>
              <a:rPr lang="en-US" sz="1600" dirty="0" smtClean="0"/>
              <a:t>through </a:t>
            </a:r>
            <a:r>
              <a:rPr lang="en-US" sz="1600" dirty="0"/>
              <a:t>Thursday 8:00 AM – 11:00 PM (ET). Friday 8:00 AM – 9:00 PM (ET)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Added a dedicated site, </a:t>
            </a:r>
            <a:r>
              <a:rPr lang="en-US" sz="1600" dirty="0" smtClean="0">
                <a:hlinkClick r:id="rId2"/>
              </a:rPr>
              <a:t>MyFedLoan.org/</a:t>
            </a:r>
            <a:r>
              <a:rPr lang="en-US" sz="1600" dirty="0" err="1" smtClean="0">
                <a:hlinkClick r:id="rId2"/>
              </a:rPr>
              <a:t>pslf</a:t>
            </a:r>
            <a:r>
              <a:rPr lang="en-US" sz="1600" dirty="0" smtClean="0"/>
              <a:t>, </a:t>
            </a:r>
            <a:r>
              <a:rPr lang="en-US" sz="1600" dirty="0"/>
              <a:t>and form for PSLF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/>
              <a:t>Updated our borrower portal to assist in tracking eligible payments</a:t>
            </a:r>
          </a:p>
          <a:p>
            <a:pPr marL="0" indent="0">
              <a:buNone/>
              <a:defRPr/>
            </a:pPr>
            <a:endParaRPr lang="en-US" sz="1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14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3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Borrow Process Flow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978465"/>
              </p:ext>
            </p:extLst>
          </p:nvPr>
        </p:nvGraphicFramePr>
        <p:xfrm>
          <a:off x="685800" y="1905000"/>
          <a:ext cx="7772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1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6217920" cy="5230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PSLF Awareness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52400" y="6563458"/>
            <a:ext cx="381000" cy="228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68625" y="1320363"/>
            <a:ext cx="2590800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/>
              <a:t>MyFedLoan.org/PSLF</a:t>
            </a:r>
            <a:endParaRPr lang="en-US" sz="1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3276600"/>
            <a:ext cx="4879975" cy="264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736979" y="3276600"/>
            <a:ext cx="2362200" cy="38896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255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295401"/>
            <a:ext cx="65055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Payment Tracking for Eligible Borrowers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0902" y="1470818"/>
            <a:ext cx="3764545" cy="452596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17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76847"/>
            <a:ext cx="4033810" cy="299031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 bwMode="auto">
          <a:xfrm>
            <a:off x="228600" y="2286000"/>
            <a:ext cx="1219200" cy="3048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3657600" y="4876800"/>
            <a:ext cx="2695575" cy="609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608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Qualifying Employers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458200" cy="3810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Check with the employer regarding their classification (government, non-profit, etc.)</a:t>
            </a:r>
          </a:p>
          <a:p>
            <a:r>
              <a:rPr lang="en-US" sz="2000" dirty="0" smtClean="0"/>
              <a:t>Depending </a:t>
            </a:r>
            <a:r>
              <a:rPr lang="en-US" sz="2000" dirty="0"/>
              <a:t>on employer type, public websites are </a:t>
            </a:r>
            <a:r>
              <a:rPr lang="en-US" sz="2000" dirty="0" smtClean="0"/>
              <a:t>available: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/>
              <a:t>Contact FedLoan </a:t>
            </a:r>
            <a:r>
              <a:rPr lang="en-US" sz="2000" dirty="0" smtClean="0"/>
              <a:t>Servicing if unsure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18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805581"/>
              </p:ext>
            </p:extLst>
          </p:nvPr>
        </p:nvGraphicFramePr>
        <p:xfrm>
          <a:off x="685800" y="3200400"/>
          <a:ext cx="7467600" cy="179070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{1E171933-4619-4E11-9A3F-F7608DF75F80}</a:tableStyleId>
              </a:tblPr>
              <a:tblGrid>
                <a:gridCol w="2297317"/>
                <a:gridCol w="5170283"/>
              </a:tblGrid>
              <a:tr h="438150">
                <a:tc>
                  <a:txBody>
                    <a:bodyPr/>
                    <a:lstStyle/>
                    <a:p>
                      <a:pPr lvl="0" algn="l"/>
                      <a:r>
                        <a:rPr lang="en-US" sz="1200" b="1" kern="1200" dirty="0" smtClean="0">
                          <a:effectLst/>
                        </a:rPr>
                        <a:t>Government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sng" kern="1200" dirty="0" smtClean="0">
                          <a:solidFill>
                            <a:srgbClr val="00B0F0"/>
                          </a:solidFill>
                          <a:effectLst/>
                          <a:hlinkClick r:id="rId3"/>
                        </a:rPr>
                        <a:t>http://</a:t>
                      </a:r>
                      <a:r>
                        <a:rPr lang="en-US" sz="1200" u="sng" kern="1200" dirty="0" smtClean="0">
                          <a:solidFill>
                            <a:srgbClr val="00B0F0"/>
                          </a:solidFill>
                          <a:effectLst/>
                          <a:hlinkClick r:id="rId3"/>
                        </a:rPr>
                        <a:t>www.usa.gov/Agencies.shtml</a:t>
                      </a:r>
                      <a:r>
                        <a:rPr lang="en-US" sz="1200" u="sng" kern="1200" dirty="0" smtClean="0">
                          <a:solidFill>
                            <a:srgbClr val="00B0F0"/>
                          </a:solidFill>
                          <a:effectLst/>
                        </a:rPr>
                        <a:t>  </a:t>
                      </a:r>
                      <a:endParaRPr lang="en-US" sz="1200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</a:tr>
              <a:tr h="438150">
                <a:tc>
                  <a:txBody>
                    <a:bodyPr/>
                    <a:lstStyle/>
                    <a:p>
                      <a:pPr lvl="0" algn="l"/>
                      <a:r>
                        <a:rPr lang="en-US" sz="1200" b="1" kern="1200" dirty="0" smtClean="0">
                          <a:effectLst/>
                        </a:rPr>
                        <a:t>Tribal College</a:t>
                      </a:r>
                      <a:r>
                        <a:rPr lang="en-US" sz="1200" b="1" kern="1200" baseline="0" dirty="0" smtClean="0">
                          <a:effectLst/>
                        </a:rPr>
                        <a:t>/</a:t>
                      </a:r>
                      <a:r>
                        <a:rPr lang="en-US" sz="1200" b="1" kern="1200" dirty="0" smtClean="0">
                          <a:effectLst/>
                        </a:rPr>
                        <a:t>University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B0F0"/>
                          </a:solidFill>
                          <a:hlinkClick r:id="rId4"/>
                        </a:rPr>
                        <a:t>http://www.ed.gov/edblogs/whiaiane/tribes-tcus/tribal-colleges-and-universities/</a:t>
                      </a:r>
                      <a:r>
                        <a:rPr lang="en-US" sz="120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en-US" sz="1200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</a:tr>
              <a:tr h="438150">
                <a:tc>
                  <a:txBody>
                    <a:bodyPr/>
                    <a:lstStyle/>
                    <a:p>
                      <a:pPr lvl="0" algn="l"/>
                      <a:r>
                        <a:rPr lang="en-US" sz="1200" b="1" kern="1200" dirty="0" smtClean="0">
                          <a:effectLst/>
                        </a:rPr>
                        <a:t>Non-Profit 501(c)(3</a:t>
                      </a:r>
                      <a:r>
                        <a:rPr lang="en-US" sz="1200" b="1" kern="1200" dirty="0" smtClean="0">
                          <a:effectLst/>
                        </a:rPr>
                        <a:t>)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sng" kern="1200" dirty="0" smtClean="0">
                          <a:solidFill>
                            <a:srgbClr val="00B0F0"/>
                          </a:solidFill>
                          <a:effectLst/>
                          <a:hlinkClick r:id="rId5"/>
                        </a:rPr>
                        <a:t>http://</a:t>
                      </a:r>
                      <a:r>
                        <a:rPr lang="en-US" sz="1200" u="sng" kern="1200" dirty="0" smtClean="0">
                          <a:solidFill>
                            <a:srgbClr val="00B0F0"/>
                          </a:solidFill>
                          <a:effectLst/>
                          <a:hlinkClick r:id="rId5"/>
                        </a:rPr>
                        <a:t>www.irs.gov/charities/index.html</a:t>
                      </a:r>
                      <a:r>
                        <a:rPr lang="en-US" sz="1200" u="sng" kern="1200" dirty="0" smtClean="0">
                          <a:solidFill>
                            <a:srgbClr val="00B0F0"/>
                          </a:solidFill>
                          <a:effectLst/>
                        </a:rPr>
                        <a:t>  </a:t>
                      </a:r>
                      <a:endParaRPr lang="en-US" sz="1200" u="sng" kern="1200" dirty="0" smtClean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438150">
                <a:tc>
                  <a:txBody>
                    <a:bodyPr/>
                    <a:lstStyle/>
                    <a:p>
                      <a:pPr lvl="0" algn="l"/>
                      <a:r>
                        <a:rPr lang="en-US" sz="1200" b="1" kern="1200" dirty="0" smtClean="0">
                          <a:effectLst/>
                        </a:rPr>
                        <a:t>Private Non-Profit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http://www.irs.gov/Charities-%26-Non-Profits/Charitable-Organizations/Private-Foundations</a:t>
                      </a:r>
                      <a:r>
                        <a:rPr lang="en-US" sz="120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94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Frequently Asked Questions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200" dirty="0" smtClean="0"/>
              <a:t>Why will all of the federally-owned loans be transferred to FedLoan Servicing before the student reaches the required 120 payments?</a:t>
            </a:r>
          </a:p>
          <a:p>
            <a:pPr marL="457200" lvl="1" indent="0">
              <a:spcAft>
                <a:spcPts val="600"/>
              </a:spcAft>
              <a:buNone/>
              <a:defRPr/>
            </a:pPr>
            <a:r>
              <a:rPr lang="en-US" sz="1700" dirty="0" smtClean="0"/>
              <a:t>As the sole servicer for PSLF, FedLoan Servicing is responsible </a:t>
            </a:r>
            <a:r>
              <a:rPr lang="en-US" sz="1700" dirty="0"/>
              <a:t>for tracking a borrower’s progress toward meeting the requirement of 120 separate, on-time monthly payments while working full-time for a qualifying public service employer</a:t>
            </a:r>
            <a:r>
              <a:rPr lang="en-US" sz="1700" dirty="0" smtClean="0"/>
              <a:t>.</a:t>
            </a:r>
          </a:p>
          <a:p>
            <a:pPr>
              <a:defRPr/>
            </a:pPr>
            <a:r>
              <a:rPr lang="en-US" sz="2200" dirty="0" smtClean="0"/>
              <a:t>Are all federally-owned loans eligible for PSLF?</a:t>
            </a:r>
          </a:p>
          <a:p>
            <a:pPr marL="457200" lvl="1" indent="0">
              <a:spcAft>
                <a:spcPts val="600"/>
              </a:spcAft>
              <a:buNone/>
              <a:defRPr/>
            </a:pPr>
            <a:r>
              <a:rPr lang="en-US" sz="1700" dirty="0" smtClean="0"/>
              <a:t>No, it is important to note that, while the federally-owned FFELP PUT loans will be moved to FedLoan Servicing for a borrower with qualifying employment, only Direct Loans, including Direct Consolidation Loans, are eligible for forgiveness. Payments made to FedLoan Servicing on non-eligible loan types will not be tracked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sz="2200" dirty="0" smtClean="0"/>
              <a:t>Will the borrower’s commercially-held loan volume be transferred to FedLoan Servicing?</a:t>
            </a:r>
          </a:p>
          <a:p>
            <a:pPr marL="457200" lvl="1" indent="0">
              <a:buNone/>
              <a:defRPr/>
            </a:pPr>
            <a:r>
              <a:rPr lang="en-US" sz="1700" dirty="0" smtClean="0"/>
              <a:t>No, they will remain with their commercial servicer.</a:t>
            </a:r>
          </a:p>
          <a:p>
            <a:pPr marL="457200" lvl="1" indent="0">
              <a:buNone/>
              <a:defRPr/>
            </a:pPr>
            <a:endParaRPr lang="en-US" sz="17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19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2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SLF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10000"/>
            <a:ext cx="1539069" cy="2198670"/>
          </a:xfrm>
          <a:prstGeom prst="rect">
            <a:avLst/>
          </a:prstGeom>
          <a:noFill/>
          <a:effectLst>
            <a:glow rad="127000">
              <a:schemeClr val="accent1">
                <a:alpha val="3100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 Overview</a:t>
            </a:r>
          </a:p>
          <a:p>
            <a:r>
              <a:rPr lang="en-US" dirty="0" smtClean="0"/>
              <a:t>Eligibility/Qualification</a:t>
            </a:r>
          </a:p>
          <a:p>
            <a:r>
              <a:rPr lang="en-US" dirty="0" smtClean="0"/>
              <a:t>Implementation at FedLoan Servicing</a:t>
            </a:r>
          </a:p>
          <a:p>
            <a:pPr lvl="1"/>
            <a:r>
              <a:rPr lang="en-US" dirty="0" smtClean="0"/>
              <a:t>Borrower Experience</a:t>
            </a:r>
          </a:p>
          <a:p>
            <a:pPr lvl="1"/>
            <a:r>
              <a:rPr lang="en-US" dirty="0" smtClean="0"/>
              <a:t>School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80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Frequently Asked Questions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3810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Are borrowers of PLUS Loans for parents eligible for PSLF?</a:t>
            </a:r>
          </a:p>
          <a:p>
            <a:pPr marL="457200" lvl="1" indent="0">
              <a:spcAft>
                <a:spcPts val="600"/>
              </a:spcAft>
              <a:buNone/>
              <a:defRPr/>
            </a:pPr>
            <a:r>
              <a:rPr lang="en-US" sz="1600" dirty="0">
                <a:solidFill>
                  <a:srgbClr val="000000"/>
                </a:solidFill>
              </a:rPr>
              <a:t>Parents with PLUS </a:t>
            </a:r>
            <a:r>
              <a:rPr lang="en-US" sz="1600" dirty="0" smtClean="0">
                <a:solidFill>
                  <a:srgbClr val="000000"/>
                </a:solidFill>
              </a:rPr>
              <a:t>loans </a:t>
            </a:r>
            <a:r>
              <a:rPr lang="en-US" sz="1600" dirty="0">
                <a:solidFill>
                  <a:srgbClr val="000000"/>
                </a:solidFill>
              </a:rPr>
              <a:t>may consolidate their Federal PLUS Loans </a:t>
            </a:r>
            <a:r>
              <a:rPr lang="en-US" sz="1600" dirty="0" smtClean="0">
                <a:solidFill>
                  <a:srgbClr val="000000"/>
                </a:solidFill>
              </a:rPr>
              <a:t>and/or </a:t>
            </a:r>
            <a:r>
              <a:rPr lang="en-US" sz="1600" dirty="0">
                <a:solidFill>
                  <a:srgbClr val="000000"/>
                </a:solidFill>
              </a:rPr>
              <a:t>Direct </a:t>
            </a:r>
            <a:r>
              <a:rPr lang="en-US" sz="1600" dirty="0" smtClean="0">
                <a:solidFill>
                  <a:srgbClr val="000000"/>
                </a:solidFill>
              </a:rPr>
              <a:t>PLUS </a:t>
            </a:r>
            <a:r>
              <a:rPr lang="en-US" sz="1600" dirty="0">
                <a:solidFill>
                  <a:srgbClr val="000000"/>
                </a:solidFill>
              </a:rPr>
              <a:t>loans and pay under </a:t>
            </a:r>
            <a:r>
              <a:rPr lang="en-US" sz="1600" dirty="0" smtClean="0">
                <a:solidFill>
                  <a:srgbClr val="000000"/>
                </a:solidFill>
              </a:rPr>
              <a:t>Income-Contingent </a:t>
            </a:r>
            <a:r>
              <a:rPr lang="en-US" sz="1600" dirty="0">
                <a:solidFill>
                  <a:srgbClr val="000000"/>
                </a:solidFill>
              </a:rPr>
              <a:t>Repayment (ICR</a:t>
            </a:r>
            <a:r>
              <a:rPr lang="en-US" sz="1600" dirty="0" smtClean="0">
                <a:solidFill>
                  <a:srgbClr val="000000"/>
                </a:solidFill>
              </a:rPr>
              <a:t>). Parents must qualify based on their own public service, not the student for whom they borrowed.</a:t>
            </a:r>
          </a:p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Why should borrowers interested in PSLF use Income-Based Repayment (IBR), Income-Contingent Repayment (ICR) or Pay As You Earn?</a:t>
            </a:r>
          </a:p>
          <a:p>
            <a:pPr marL="457200" lvl="1" indent="0">
              <a:spcAft>
                <a:spcPts val="600"/>
              </a:spcAft>
              <a:buNone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These repayment plans are the most likely to leave an outstanding balance to forgive after 120 payments.</a:t>
            </a:r>
          </a:p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Under IBR, ICR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and </a:t>
            </a:r>
            <a:r>
              <a:rPr lang="en-US" sz="2000" dirty="0">
                <a:solidFill>
                  <a:srgbClr val="000000"/>
                </a:solidFill>
              </a:rPr>
              <a:t>Pay As </a:t>
            </a:r>
            <a:r>
              <a:rPr lang="en-US" sz="2000" dirty="0" smtClean="0">
                <a:solidFill>
                  <a:srgbClr val="000000"/>
                </a:solidFill>
              </a:rPr>
              <a:t>You </a:t>
            </a:r>
            <a:r>
              <a:rPr lang="en-US" sz="2000" dirty="0">
                <a:solidFill>
                  <a:srgbClr val="000000"/>
                </a:solidFill>
              </a:rPr>
              <a:t>Earn </a:t>
            </a:r>
            <a:r>
              <a:rPr lang="en-US" sz="2000" dirty="0" smtClean="0">
                <a:solidFill>
                  <a:srgbClr val="000000"/>
                </a:solidFill>
              </a:rPr>
              <a:t>the scheduled payment for a borrower could be $0. Does this payment count as towards PSLF?</a:t>
            </a:r>
          </a:p>
          <a:p>
            <a:pPr marL="457200" lvl="1" indent="0">
              <a:buNone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Yes, this is considered a qualifying payment under that repayment plan.</a:t>
            </a:r>
          </a:p>
          <a:p>
            <a:pPr marL="457200" lvl="1" indent="0">
              <a:buNone/>
              <a:defRPr/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  <a:defRPr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20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7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Frequently Asked Questions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41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/>
              <a:t>Will the information provided from each of the federal servicers on this program be consistent?</a:t>
            </a:r>
          </a:p>
          <a:p>
            <a:pPr marL="457200" lvl="1" indent="0">
              <a:spcAft>
                <a:spcPts val="600"/>
              </a:spcAft>
              <a:buNone/>
              <a:defRPr/>
            </a:pPr>
            <a:r>
              <a:rPr lang="en-US" sz="1600" dirty="0"/>
              <a:t>All federal servicers use the same form packet.</a:t>
            </a:r>
          </a:p>
          <a:p>
            <a:pPr>
              <a:defRPr/>
            </a:pPr>
            <a:r>
              <a:rPr lang="en-US" sz="2000" dirty="0"/>
              <a:t>Are the 120 full, monthly payments required to be consecutive?</a:t>
            </a:r>
          </a:p>
          <a:p>
            <a:pPr marL="457200" lvl="1" indent="0">
              <a:spcAft>
                <a:spcPts val="600"/>
              </a:spcAft>
              <a:buNone/>
              <a:defRPr/>
            </a:pPr>
            <a:r>
              <a:rPr lang="en-US" sz="1600" dirty="0" smtClean="0"/>
              <a:t>No, they do not need to be consecutive.</a:t>
            </a:r>
          </a:p>
          <a:p>
            <a:pPr>
              <a:defRPr/>
            </a:pPr>
            <a:r>
              <a:rPr lang="en-US" sz="2000" dirty="0" smtClean="0"/>
              <a:t>How do overpayments impact a borrower’s qualifying payments?</a:t>
            </a:r>
          </a:p>
          <a:p>
            <a:pPr marL="457200" lvl="1" indent="0">
              <a:spcAft>
                <a:spcPts val="600"/>
              </a:spcAft>
              <a:buNone/>
              <a:defRPr/>
            </a:pPr>
            <a:r>
              <a:rPr lang="en-US" sz="1600" dirty="0"/>
              <a:t>If a borrower pays more than the installment amount on any payment, it will only count towards one qualifying payment based on program </a:t>
            </a:r>
            <a:r>
              <a:rPr lang="en-US" sz="1600" dirty="0" smtClean="0"/>
              <a:t>requirements. </a:t>
            </a:r>
            <a:endParaRPr lang="en-US" sz="1800" dirty="0" smtClean="0"/>
          </a:p>
          <a:p>
            <a:pPr>
              <a:defRPr/>
            </a:pPr>
            <a:r>
              <a:rPr lang="en-US" sz="2000" dirty="0" smtClean="0"/>
              <a:t>Are loan amounts forgiven for PSLF considered income for tax purposes?</a:t>
            </a:r>
          </a:p>
          <a:p>
            <a:pPr marL="457200" lvl="1" indent="0">
              <a:buNone/>
              <a:defRPr/>
            </a:pPr>
            <a:r>
              <a:rPr lang="en-US" sz="1600" dirty="0" smtClean="0"/>
              <a:t>No</a:t>
            </a:r>
            <a:r>
              <a:rPr lang="en-US" sz="1600" dirty="0"/>
              <a:t>, </a:t>
            </a:r>
            <a:r>
              <a:rPr lang="en-US" sz="1600" dirty="0" smtClean="0"/>
              <a:t>they </a:t>
            </a:r>
            <a:r>
              <a:rPr lang="en-US" sz="1600" dirty="0"/>
              <a:t>are not considered income</a:t>
            </a:r>
            <a:r>
              <a:rPr lang="en-US" sz="1600" dirty="0" smtClean="0"/>
              <a:t>.</a:t>
            </a:r>
          </a:p>
          <a:p>
            <a:pPr marL="0" indent="0">
              <a:buFontTx/>
              <a:buNone/>
              <a:defRPr/>
            </a:pPr>
            <a:endParaRPr lang="en-US" sz="2000" dirty="0" smtClean="0"/>
          </a:p>
          <a:p>
            <a:pPr marL="0" indent="0">
              <a:buFontTx/>
              <a:buNone/>
              <a:defRPr/>
            </a:pPr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21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5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Partnering with Schools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4572000"/>
          </a:xfrm>
        </p:spPr>
        <p:txBody>
          <a:bodyPr/>
          <a:lstStyle/>
          <a:p>
            <a:r>
              <a:rPr lang="en-US" sz="2400" dirty="0">
                <a:hlinkClick r:id="rId2"/>
              </a:rPr>
              <a:t>Borrower Toolkits</a:t>
            </a:r>
            <a:r>
              <a:rPr lang="en-US" sz="2400" dirty="0"/>
              <a:t> for outreach to current and past student borrowers</a:t>
            </a:r>
          </a:p>
          <a:p>
            <a:r>
              <a:rPr lang="en-US" sz="2400" dirty="0" smtClean="0"/>
              <a:t>Reporting Available</a:t>
            </a:r>
          </a:p>
          <a:p>
            <a:pPr lvl="1"/>
            <a:r>
              <a:rPr lang="en-US" sz="2000" dirty="0" smtClean="0"/>
              <a:t>Customized email communications showing the number of borrowers for your institution who have submitted an Employment Certification Form</a:t>
            </a:r>
          </a:p>
          <a:p>
            <a:pPr lvl="1"/>
            <a:r>
              <a:rPr lang="en-US" sz="2000" dirty="0" smtClean="0"/>
              <a:t>Student detail information through the FedLoan Servicing School Portal</a:t>
            </a:r>
          </a:p>
          <a:p>
            <a:r>
              <a:rPr lang="en-US" sz="2400" dirty="0">
                <a:hlinkClick r:id="rId3"/>
              </a:rPr>
              <a:t>Training resources</a:t>
            </a:r>
            <a:r>
              <a:rPr lang="en-US" sz="2400" dirty="0"/>
              <a:t> and personalized </a:t>
            </a:r>
            <a:r>
              <a:rPr lang="en-US" sz="2400" dirty="0" smtClean="0"/>
              <a:t>support</a:t>
            </a:r>
          </a:p>
          <a:p>
            <a:pPr lvl="1"/>
            <a:r>
              <a:rPr lang="en-US" sz="2000" dirty="0" smtClean="0"/>
              <a:t>Presentation available for download, Take 5 video overview</a:t>
            </a:r>
          </a:p>
          <a:p>
            <a:pPr lvl="1"/>
            <a:r>
              <a:rPr lang="en-US" sz="2000" dirty="0" smtClean="0"/>
              <a:t>Sector-based, personalized support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22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2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Counseling Eligible Borrowers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/>
              <a:t>The first step is to determine what the student is doing after school.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If a career in public service is being pursued, PSLF eligibility should be explored.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If PSLF is being considered, the borrower should: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Determine eligibility for income-driven repayment plans (IBR,ICR and Pay As You Earn)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Consolidate any FFELP loans under Direct Consolidation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Make payments on time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23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47" y="381000"/>
            <a:ext cx="8229600" cy="1143000"/>
          </a:xfrm>
        </p:spPr>
        <p:txBody>
          <a:bodyPr/>
          <a:lstStyle/>
          <a:p>
            <a:r>
              <a:rPr lang="en-US" dirty="0" smtClean="0"/>
              <a:t>Current Student Toolkit</a:t>
            </a:r>
            <a:br>
              <a:rPr lang="en-US" dirty="0" smtClean="0"/>
            </a:br>
            <a:r>
              <a:rPr lang="en-US" sz="2000" dirty="0" smtClean="0"/>
              <a:t>Considering a career in Public Service?</a:t>
            </a:r>
            <a:endParaRPr lang="en-US" sz="2000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6400800" y="1905000"/>
            <a:ext cx="2362200" cy="3810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 smtClean="0"/>
              <a:t>Contains:</a:t>
            </a:r>
          </a:p>
          <a:p>
            <a:pPr>
              <a:defRPr/>
            </a:pPr>
            <a:r>
              <a:rPr lang="en-US" sz="2000" dirty="0" smtClean="0"/>
              <a:t>Student Handout</a:t>
            </a:r>
          </a:p>
          <a:p>
            <a:pPr>
              <a:defRPr/>
            </a:pPr>
            <a:r>
              <a:rPr lang="en-US" sz="2000" dirty="0" smtClean="0"/>
              <a:t>Various Web and Print Ads</a:t>
            </a:r>
          </a:p>
          <a:p>
            <a:pPr>
              <a:defRPr/>
            </a:pPr>
            <a:r>
              <a:rPr lang="en-US" sz="2000" dirty="0" smtClean="0"/>
              <a:t>Sample Student Email</a:t>
            </a:r>
          </a:p>
          <a:p>
            <a:pPr>
              <a:defRPr/>
            </a:pPr>
            <a:r>
              <a:rPr lang="en-US" sz="2000" dirty="0" smtClean="0"/>
              <a:t>Sample Social Media Posts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 marL="0" indent="0">
              <a:buFontTx/>
              <a:buNone/>
              <a:defRPr/>
            </a:pPr>
            <a:endParaRPr lang="en-US" sz="2000" dirty="0" smtClean="0"/>
          </a:p>
          <a:p>
            <a:pPr marL="0" indent="0">
              <a:buFontTx/>
              <a:buNone/>
              <a:defRPr/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24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J:\LSwett\PSLF Toolkit\PB FLS-PSLF 728x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53" y="1600200"/>
            <a:ext cx="5767047" cy="7129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90800"/>
            <a:ext cx="2514600" cy="194468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J:\LSwett\PSLF Toolkit\PB FLS-PSLF 300x2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7" y="4604286"/>
            <a:ext cx="2257425" cy="17636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53" y="2438400"/>
            <a:ext cx="3002926" cy="388874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3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Alumni </a:t>
            </a:r>
            <a:r>
              <a:rPr lang="en-US" dirty="0" smtClean="0"/>
              <a:t>Toolkit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6400800" y="1331960"/>
            <a:ext cx="2601433" cy="3810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 smtClean="0"/>
              <a:t>Contains:</a:t>
            </a:r>
          </a:p>
          <a:p>
            <a:pPr>
              <a:defRPr/>
            </a:pPr>
            <a:r>
              <a:rPr lang="en-US" sz="2000" dirty="0" smtClean="0"/>
              <a:t>Alumni Handout</a:t>
            </a:r>
          </a:p>
          <a:p>
            <a:pPr>
              <a:defRPr/>
            </a:pPr>
            <a:r>
              <a:rPr lang="en-US" sz="2000" dirty="0" smtClean="0"/>
              <a:t>Various Web and Print Ads</a:t>
            </a:r>
          </a:p>
          <a:p>
            <a:pPr>
              <a:defRPr/>
            </a:pPr>
            <a:r>
              <a:rPr lang="en-US" sz="2000" dirty="0" smtClean="0"/>
              <a:t>Sample Alumni Email</a:t>
            </a:r>
          </a:p>
          <a:p>
            <a:pPr>
              <a:defRPr/>
            </a:pPr>
            <a:r>
              <a:rPr lang="en-US" sz="2000" dirty="0" smtClean="0"/>
              <a:t>Sample Social Media Posts</a:t>
            </a:r>
          </a:p>
          <a:p>
            <a:pPr marL="0" indent="0">
              <a:buFontTx/>
              <a:buNone/>
              <a:defRPr/>
            </a:pPr>
            <a:endParaRPr lang="en-US" sz="2000" dirty="0" smtClean="0"/>
          </a:p>
          <a:p>
            <a:pPr marL="0" indent="0">
              <a:buFontTx/>
              <a:buNone/>
              <a:defRPr/>
            </a:pP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25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0" name="Picture 2" descr="J:\LSwett\PSLF Toolkit\PB FLS-PSLFAL 16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81" y="1219200"/>
            <a:ext cx="1076139" cy="40355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LSwett\PSLF Toolkit\PB FLS-PSLFAL 728x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81" y="5458047"/>
            <a:ext cx="4621619" cy="5713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20844"/>
            <a:ext cx="1697309" cy="223387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2765474" cy="357832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27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and Borrower Resources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7244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sz="1800" dirty="0" smtClean="0"/>
              <a:t>PSLF Fact Sheet and Q&amp;As: </a:t>
            </a:r>
            <a:r>
              <a:rPr lang="en-US" sz="1800" u="sng" dirty="0" smtClean="0">
                <a:hlinkClick r:id="rId3"/>
              </a:rPr>
              <a:t>www.studentaid.ed.gov/publicservice</a:t>
            </a:r>
            <a:endParaRPr lang="en-US" sz="1800" dirty="0" smtClean="0"/>
          </a:p>
          <a:p>
            <a:pPr>
              <a:spcAft>
                <a:spcPts val="0"/>
              </a:spcAft>
              <a:defRPr/>
            </a:pPr>
            <a:r>
              <a:rPr lang="en-US" sz="1800" dirty="0" smtClean="0"/>
              <a:t>2011 FSA Conference Presentation on PSLF:</a:t>
            </a:r>
          </a:p>
          <a:p>
            <a:pPr marL="0" indent="0">
              <a:spcAft>
                <a:spcPts val="600"/>
              </a:spcAft>
              <a:buFontTx/>
              <a:buNone/>
              <a:defRPr/>
            </a:pPr>
            <a:r>
              <a:rPr lang="en-US" sz="1800" dirty="0"/>
              <a:t> </a:t>
            </a:r>
            <a:r>
              <a:rPr lang="en-US" sz="1800" dirty="0" smtClean="0"/>
              <a:t>    </a:t>
            </a:r>
            <a:r>
              <a:rPr lang="en-US" sz="1800" dirty="0" smtClean="0">
                <a:hlinkClick r:id="rId4"/>
              </a:rPr>
              <a:t>http://www.ifap.ed.gov/presentations/2011FSAConference.html</a:t>
            </a:r>
            <a:endParaRPr lang="en-US" sz="1800" dirty="0" smtClean="0"/>
          </a:p>
          <a:p>
            <a:pPr>
              <a:spcAft>
                <a:spcPts val="600"/>
              </a:spcAft>
              <a:defRPr/>
            </a:pPr>
            <a:r>
              <a:rPr lang="en-US" sz="1800" dirty="0" smtClean="0"/>
              <a:t>Borrower Information and Employment Certification Form from  </a:t>
            </a:r>
            <a:r>
              <a:rPr lang="en-US" sz="1800" dirty="0" err="1" smtClean="0"/>
              <a:t>FedLoan</a:t>
            </a:r>
            <a:r>
              <a:rPr lang="en-US" sz="1800" dirty="0" smtClean="0"/>
              <a:t> Servicing: </a:t>
            </a:r>
            <a:r>
              <a:rPr lang="en-US" sz="1800" dirty="0" smtClean="0">
                <a:hlinkClick r:id="rId5"/>
              </a:rPr>
              <a:t>www.MyFedLoan.org/PSLF</a:t>
            </a:r>
            <a:endParaRPr lang="en-US" sz="1800" dirty="0" smtClean="0"/>
          </a:p>
          <a:p>
            <a:pPr>
              <a:spcAft>
                <a:spcPts val="600"/>
              </a:spcAft>
              <a:defRPr/>
            </a:pPr>
            <a:r>
              <a:rPr lang="en-US" sz="1800" dirty="0" smtClean="0"/>
              <a:t>PSLF </a:t>
            </a:r>
            <a:r>
              <a:rPr lang="en-US" sz="1800" dirty="0"/>
              <a:t>Borrower Toolkits: </a:t>
            </a:r>
            <a:r>
              <a:rPr lang="en-US" sz="1800" dirty="0">
                <a:hlinkClick r:id="rId6"/>
              </a:rPr>
              <a:t>http://www.myfedloan.org/schools/products-tools/public-service-loan-forgiveness-toolkit.shtml</a:t>
            </a:r>
            <a:endParaRPr lang="en-US" sz="1800" dirty="0"/>
          </a:p>
          <a:p>
            <a:pPr>
              <a:spcAft>
                <a:spcPts val="600"/>
              </a:spcAft>
              <a:defRPr/>
            </a:pPr>
            <a:r>
              <a:rPr lang="en-US" sz="1800" dirty="0" smtClean="0"/>
              <a:t>IBR, ICR and Pay As You Earn Calculators: </a:t>
            </a:r>
            <a:r>
              <a:rPr lang="en-US" sz="1800" dirty="0">
                <a:hlinkClick r:id="rId7"/>
              </a:rPr>
              <a:t>http://</a:t>
            </a:r>
            <a:r>
              <a:rPr lang="en-US" sz="1800" dirty="0" smtClean="0">
                <a:hlinkClick r:id="rId7"/>
              </a:rPr>
              <a:t>www.finaid.org/calculators/ibr.phtml</a:t>
            </a:r>
            <a:endParaRPr lang="en-US" sz="1800" dirty="0" smtClean="0"/>
          </a:p>
          <a:p>
            <a:pPr>
              <a:spcAft>
                <a:spcPts val="600"/>
              </a:spcAft>
              <a:defRPr/>
            </a:pPr>
            <a:r>
              <a:rPr lang="en-US" sz="1800" dirty="0" smtClean="0"/>
              <a:t>CFBP Public Service Toolkit: </a:t>
            </a:r>
            <a:r>
              <a:rPr lang="en-US" sz="1800" dirty="0">
                <a:hlinkClick r:id="rId8"/>
              </a:rPr>
              <a:t>http://</a:t>
            </a:r>
            <a:r>
              <a:rPr lang="en-US" sz="1800" dirty="0" smtClean="0">
                <a:hlinkClick r:id="rId8"/>
              </a:rPr>
              <a:t>files.consumerfinance.gov/f/201308_cfpb_public-service-toolkit.pdf</a:t>
            </a:r>
            <a:endParaRPr lang="en-US" sz="1800" dirty="0" smtClean="0"/>
          </a:p>
          <a:p>
            <a:pPr>
              <a:spcAft>
                <a:spcPts val="600"/>
              </a:spcAft>
              <a:defRPr/>
            </a:pPr>
            <a:r>
              <a:rPr lang="en-US" sz="1800" dirty="0" smtClean="0"/>
              <a:t>CFBP Action Guide for Employees: </a:t>
            </a:r>
            <a:r>
              <a:rPr lang="en-US" sz="1800" dirty="0">
                <a:hlinkClick r:id="rId9"/>
              </a:rPr>
              <a:t>http://</a:t>
            </a:r>
            <a:r>
              <a:rPr lang="en-US" sz="1800" dirty="0" smtClean="0">
                <a:hlinkClick r:id="rId9"/>
              </a:rPr>
              <a:t>files.consumerfinance.gov/f/201308_cfpb_pledge-action-guide-for-employees.pdf</a:t>
            </a:r>
            <a:r>
              <a:rPr lang="en-US" sz="1800" dirty="0" smtClean="0"/>
              <a:t> </a:t>
            </a:r>
          </a:p>
          <a:p>
            <a:pPr>
              <a:defRPr/>
            </a:pPr>
            <a:endParaRPr lang="en-US" sz="1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26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2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" t="5323" r="4774" b="10891"/>
          <a:stretch/>
        </p:blipFill>
        <p:spPr bwMode="auto">
          <a:xfrm>
            <a:off x="304800" y="1905000"/>
            <a:ext cx="8382000" cy="3308269"/>
          </a:xfrm>
          <a:prstGeom prst="rect">
            <a:avLst/>
          </a:prstGeom>
          <a:ln w="9525">
            <a:solidFill>
              <a:srgbClr val="5EA426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27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304800" y="5380038"/>
            <a:ext cx="8534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/>
              <a:t>Want to learn more? Contact your sector representative!</a:t>
            </a:r>
          </a:p>
        </p:txBody>
      </p:sp>
    </p:spTree>
    <p:extLst>
      <p:ext uri="{BB962C8B-B14F-4D97-AF65-F5344CB8AC3E}">
        <p14:creationId xmlns:p14="http://schemas.microsoft.com/office/powerpoint/2010/main" val="249293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7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82000" cy="381000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400" dirty="0"/>
              <a:t>The Public Service Loan Forgiveness </a:t>
            </a:r>
            <a:r>
              <a:rPr lang="en-US" sz="2400" dirty="0" smtClean="0"/>
              <a:t>Program (PSLF) </a:t>
            </a:r>
            <a:r>
              <a:rPr lang="en-US" sz="2400" dirty="0"/>
              <a:t>was created to encourage individuals to enter and continue to work full-time in public service jobs</a:t>
            </a:r>
            <a:r>
              <a:rPr lang="en-US" sz="2400" dirty="0" smtClean="0"/>
              <a:t>.</a:t>
            </a:r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Enacted as part of College Cost Reduction and Access Act (CCRAA) of 2007 </a:t>
            </a:r>
          </a:p>
          <a:p>
            <a:pPr>
              <a:defRPr/>
            </a:pPr>
            <a:r>
              <a:rPr lang="en-US" sz="2400" dirty="0" smtClean="0"/>
              <a:t>Public Law 110-84, 9/27/2007</a:t>
            </a:r>
          </a:p>
          <a:p>
            <a:pPr>
              <a:defRPr/>
            </a:pPr>
            <a:r>
              <a:rPr lang="en-US" sz="2400" dirty="0" smtClean="0"/>
              <a:t>Final Rule published 10/23/2008</a:t>
            </a:r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Helv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Helv"/>
                <a:hlinkClick r:id="rId2"/>
              </a:rPr>
              <a:t>http</a:t>
            </a:r>
            <a:r>
              <a:rPr lang="en-US" sz="2400" dirty="0">
                <a:solidFill>
                  <a:srgbClr val="000000"/>
                </a:solidFill>
                <a:latin typeface="Helv"/>
                <a:hlinkClick r:id="rId2"/>
              </a:rPr>
              <a:t>://ifap.ed.gov/fregisters/FR10232008.html</a:t>
            </a: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3519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Public Service Loan Forgiveness?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352800"/>
            <a:ext cx="7772400" cy="2743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The Public Service Loan Forgiveness Program allows </a:t>
            </a:r>
            <a:r>
              <a:rPr lang="en-US" sz="2400" dirty="0"/>
              <a:t>eligible borrowers to cancel the remaining balance of their Direct loans after serving full time at a public service organization for at least 10 years while making 120 qualifying monthly payments after October 1, 2007.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401050" cy="132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81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Qualified Employment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Full-time employment in any position with a public service organization</a:t>
            </a:r>
          </a:p>
          <a:p>
            <a:pPr lvl="1"/>
            <a:r>
              <a:rPr lang="en-US" sz="2000" dirty="0" smtClean="0"/>
              <a:t>Not including staff of for-profit contractors working for public service organizations</a:t>
            </a:r>
          </a:p>
          <a:p>
            <a:r>
              <a:rPr lang="en-US" sz="2800" dirty="0" smtClean="0"/>
              <a:t>Full-time AmeriCorps or Peace Corps position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8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Definition of “Full-time”  Employment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7680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dirty="0" smtClean="0"/>
              <a:t>For purposes of eligibility for PSLF, full-time employment is defined as: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 smtClean="0"/>
              <a:t>Working in qualifying employment in one or more jobs for the greater of:</a:t>
            </a:r>
          </a:p>
          <a:p>
            <a:pPr lvl="1"/>
            <a:r>
              <a:rPr lang="en-US" sz="1600" dirty="0"/>
              <a:t>An annual average of at least 30 hours per week (or for a contractual or employment period of at least 8 months, an average of 30 hours per week); </a:t>
            </a:r>
            <a:r>
              <a:rPr lang="en-US" sz="1800" b="1" dirty="0"/>
              <a:t>or </a:t>
            </a:r>
          </a:p>
          <a:p>
            <a:pPr lvl="1"/>
            <a:r>
              <a:rPr lang="en-US" sz="1600" dirty="0"/>
              <a:t>Unless the employment is with two or more employers, the number of hours the employer considers full-time </a:t>
            </a:r>
            <a:endParaRPr lang="en-US" sz="1600" dirty="0" smtClean="0"/>
          </a:p>
          <a:p>
            <a:pPr marL="457200" lvl="1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000" dirty="0" smtClean="0"/>
              <a:t>Employer-provided </a:t>
            </a:r>
            <a:r>
              <a:rPr lang="en-US" sz="2000" dirty="0"/>
              <a:t>vacation or leave time is equivalent to hours worked in determining whether you meet the full-time employment requirement. This includes leave taken for a qualifying condition under the Family and Medical Leave Act of 1993. </a:t>
            </a:r>
            <a:endParaRPr lang="en-US" sz="2000" dirty="0" smtClean="0"/>
          </a:p>
          <a:p>
            <a:pPr marL="457200" lvl="1" indent="0">
              <a:buNone/>
            </a:pPr>
            <a:endParaRPr lang="en-US" sz="600" dirty="0" smtClean="0"/>
          </a:p>
          <a:p>
            <a:pPr marL="57150" indent="0">
              <a:buNone/>
            </a:pPr>
            <a:r>
              <a:rPr lang="en-US" sz="1200" b="1" i="1" dirty="0"/>
              <a:t>Note:</a:t>
            </a:r>
            <a:r>
              <a:rPr lang="en-US" sz="1200" dirty="0"/>
              <a:t> When determining full-time public service employment at a not-for-profit organization you may not include time spent participating in religious instruction, worship services, or any form of proselytizing.</a:t>
            </a:r>
            <a:endParaRPr lang="en-US" sz="1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84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Definition of Public Service Organization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153400" cy="4114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/>
              <a:t>A federal, state, local, or Tribal government organization, agency, or entity (includes most public schools, colleges and universities);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A public child or family service agency;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A non-profit organization under section 501(c)(3) of the Internal Revenue Code that is exempt from taxation under section 501(a) of the Internal Revenue Code (includes most not-for-profit private schools, colleges, and universities);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A Tribal college or university; or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A private non-profit organization (that is not a labor union or a partisan political organization) that provides </a:t>
            </a:r>
            <a:r>
              <a:rPr lang="en-US" sz="2000" dirty="0" smtClean="0"/>
              <a:t>a specific </a:t>
            </a:r>
            <a:r>
              <a:rPr lang="en-US" sz="2000" dirty="0"/>
              <a:t>public </a:t>
            </a:r>
            <a:r>
              <a:rPr lang="en-US" sz="2000" dirty="0" smtClean="0"/>
              <a:t>service.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5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Eligible Loans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7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/>
              <a:t>Direct Subsidized Loans</a:t>
            </a:r>
          </a:p>
          <a:p>
            <a:pPr>
              <a:defRPr/>
            </a:pPr>
            <a:r>
              <a:rPr lang="en-US" sz="2400" dirty="0" smtClean="0"/>
              <a:t>Direct Unsubsidized Loans</a:t>
            </a:r>
          </a:p>
          <a:p>
            <a:pPr>
              <a:defRPr/>
            </a:pPr>
            <a:r>
              <a:rPr lang="en-US" sz="2400" dirty="0" smtClean="0"/>
              <a:t>Direct PLUS Loans (for graduate or professional students) </a:t>
            </a:r>
          </a:p>
          <a:p>
            <a:pPr>
              <a:defRPr/>
            </a:pPr>
            <a:r>
              <a:rPr lang="en-US" sz="2400" dirty="0" smtClean="0"/>
              <a:t>Direct Consolidation Loans</a:t>
            </a:r>
          </a:p>
          <a:p>
            <a:pPr>
              <a:defRPr/>
            </a:pPr>
            <a:r>
              <a:rPr lang="en-US" sz="2400" dirty="0" smtClean="0"/>
              <a:t>Special Direct Consolidation Loans</a:t>
            </a:r>
          </a:p>
          <a:p>
            <a:pPr>
              <a:defRPr/>
            </a:pPr>
            <a:r>
              <a:rPr lang="en-US" sz="2400" dirty="0" smtClean="0"/>
              <a:t>Other federal loans eligible if consolidated into a Direct Consolidation Loan, including:</a:t>
            </a:r>
          </a:p>
          <a:p>
            <a:pPr lvl="1">
              <a:defRPr/>
            </a:pPr>
            <a:r>
              <a:rPr lang="en-US" sz="1800" dirty="0" smtClean="0"/>
              <a:t>FFEL Subsidized/Unsubsidized Stafford Loans</a:t>
            </a:r>
          </a:p>
          <a:p>
            <a:pPr lvl="1">
              <a:defRPr/>
            </a:pPr>
            <a:r>
              <a:rPr lang="en-US" sz="1800" dirty="0" smtClean="0"/>
              <a:t>FFEL PLUS Loans for graduate or professional students</a:t>
            </a:r>
          </a:p>
          <a:p>
            <a:pPr lvl="1">
              <a:defRPr/>
            </a:pPr>
            <a:r>
              <a:rPr lang="en-US" sz="1800" dirty="0" smtClean="0"/>
              <a:t>FFEL Consolidation Loans (excluding joint spousal consolidation loans)</a:t>
            </a:r>
          </a:p>
          <a:p>
            <a:pPr lvl="1">
              <a:defRPr/>
            </a:pPr>
            <a:r>
              <a:rPr lang="en-US" sz="1800" dirty="0" smtClean="0"/>
              <a:t>Federal Perkins Loans </a:t>
            </a:r>
          </a:p>
          <a:p>
            <a:pPr lvl="1">
              <a:defRPr/>
            </a:pPr>
            <a:r>
              <a:rPr lang="en-US" sz="1800" dirty="0" smtClean="0"/>
              <a:t>Title VII Health Professions and Nursing Loans</a:t>
            </a:r>
          </a:p>
          <a:p>
            <a:pPr marL="0" indent="0">
              <a:buFontTx/>
              <a:buNone/>
              <a:defRPr/>
            </a:pPr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8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7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Eligible Repayment Plans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9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16503028"/>
              </p:ext>
            </p:extLst>
          </p:nvPr>
        </p:nvGraphicFramePr>
        <p:xfrm>
          <a:off x="457200" y="1447800"/>
          <a:ext cx="8458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468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SFAA Presentation templat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CASFAA Presentation template 2</Template>
  <TotalTime>1601</TotalTime>
  <Words>2013</Words>
  <Application>Microsoft Office PowerPoint</Application>
  <PresentationFormat>On-screen Show (4:3)</PresentationFormat>
  <Paragraphs>314</Paragraphs>
  <Slides>28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CASFAA Presentation template 2</vt:lpstr>
      <vt:lpstr>Public Service Loan Forgiveness</vt:lpstr>
      <vt:lpstr>Agenda</vt:lpstr>
      <vt:lpstr>Overview</vt:lpstr>
      <vt:lpstr>What is Public Service Loan Forgiveness?</vt:lpstr>
      <vt:lpstr>Qualified Employment</vt:lpstr>
      <vt:lpstr>Definition of “Full-time”  Employment</vt:lpstr>
      <vt:lpstr>Definition of Public Service Organization</vt:lpstr>
      <vt:lpstr>Eligible Loans</vt:lpstr>
      <vt:lpstr>Eligible Repayment Plans</vt:lpstr>
      <vt:lpstr>Qualifying Payments</vt:lpstr>
      <vt:lpstr>Forgiveness</vt:lpstr>
      <vt:lpstr>Examples</vt:lpstr>
      <vt:lpstr>Examples</vt:lpstr>
      <vt:lpstr>Implementation at FedLoan Servicing</vt:lpstr>
      <vt:lpstr>Borrow Process Flow</vt:lpstr>
      <vt:lpstr>PSLF Awareness</vt:lpstr>
      <vt:lpstr>Payment Tracking for Eligible Borrowers</vt:lpstr>
      <vt:lpstr>Identifying Qualifying Employers</vt:lpstr>
      <vt:lpstr>Frequently Asked Questions</vt:lpstr>
      <vt:lpstr>Frequently Asked Questions</vt:lpstr>
      <vt:lpstr>Frequently Asked Questions</vt:lpstr>
      <vt:lpstr>Partnering with Schools</vt:lpstr>
      <vt:lpstr>Counseling Eligible Borrowers</vt:lpstr>
      <vt:lpstr>Current Student Toolkit Considering a career in Public Service?</vt:lpstr>
      <vt:lpstr>Alumni Toolkit</vt:lpstr>
      <vt:lpstr>School and Borrower Resources</vt:lpstr>
      <vt:lpstr>Questions?</vt:lpstr>
      <vt:lpstr>PowerPoint Presentation</vt:lpstr>
    </vt:vector>
  </TitlesOfParts>
  <Company>PHEAA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Theresa Wenklar</dc:creator>
  <cp:lastModifiedBy>Reggan D Nowlin</cp:lastModifiedBy>
  <cp:revision>120</cp:revision>
  <cp:lastPrinted>2013-03-28T16:39:37Z</cp:lastPrinted>
  <dcterms:created xsi:type="dcterms:W3CDTF">2008-02-12T14:31:25Z</dcterms:created>
  <dcterms:modified xsi:type="dcterms:W3CDTF">2013-12-04T20:14:35Z</dcterms:modified>
</cp:coreProperties>
</file>